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57" d="100"/>
          <a:sy n="157" d="100"/>
        </p:scale>
        <p:origin x="294" y="13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3799c9969c7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 name="Google Shape;112;g3799c9969c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3275f187071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3275f187071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Vagus nerve- deep breathing, sends signals that we are safe.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3275f187071_0_4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3275f187071_0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275f187071_0_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275f187071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Regulate yourself first, then co regulate.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7941056d1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7941056d1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Amy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3799c9969c7_0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3799c9969c7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g3275d7c566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 name="Google Shape;59;g3275d7c56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g3275d7c566b_0_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 name="Google Shape;65;g3275d7c566b_0_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3275d7c566b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3275d7c566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3275d7c566b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3275d7c566b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275d7c566b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 name="Google Shape;85;g3275d7c566b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275d7c566b_0_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275d7c566b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3275d7c566b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3275d7c566b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3275d7c566b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3275d7c566b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B6D7A8"/>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RRMBHQ-Bmk0"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hyperlink" Target="https://www.nelft.nhs.uk/havering-mental-health-and-wellness-teams/" TargetMode="External"/><Relationship Id="rId4" Type="http://schemas.openxmlformats.org/officeDocument/2006/relationships/hyperlink" Target="https://zonesofregulation.com/"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a:stretch/>
        </p:blipFill>
        <p:spPr>
          <a:xfrm>
            <a:off x="1089265" y="1313850"/>
            <a:ext cx="7126871" cy="3142649"/>
          </a:xfrm>
          <a:prstGeom prst="rect">
            <a:avLst/>
          </a:prstGeom>
          <a:noFill/>
          <a:ln>
            <a:noFill/>
          </a:ln>
        </p:spPr>
      </p:pic>
      <p:sp>
        <p:nvSpPr>
          <p:cNvPr id="55" name="Google Shape;55;p13"/>
          <p:cNvSpPr txBox="1"/>
          <p:nvPr/>
        </p:nvSpPr>
        <p:spPr>
          <a:xfrm>
            <a:off x="3160725" y="4527900"/>
            <a:ext cx="30000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t>https://www.youtube.com/watch?v=dnBAU8Co6PA</a:t>
            </a:r>
            <a:endParaRPr/>
          </a:p>
        </p:txBody>
      </p:sp>
      <p:sp>
        <p:nvSpPr>
          <p:cNvPr id="56" name="Google Shape;56;p13"/>
          <p:cNvSpPr txBox="1"/>
          <p:nvPr/>
        </p:nvSpPr>
        <p:spPr>
          <a:xfrm>
            <a:off x="260700" y="157350"/>
            <a:ext cx="8784000" cy="1085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 sz="3600" b="1">
                <a:solidFill>
                  <a:schemeClr val="dk1"/>
                </a:solidFill>
                <a:latin typeface="Comic Sans MS"/>
                <a:ea typeface="Comic Sans MS"/>
                <a:cs typeface="Comic Sans MS"/>
                <a:sym typeface="Comic Sans MS"/>
              </a:rPr>
              <a:t>   THE </a:t>
            </a:r>
            <a:r>
              <a:rPr lang="en" sz="3600" b="1">
                <a:solidFill>
                  <a:srgbClr val="00B0F0"/>
                </a:solidFill>
                <a:latin typeface="Comic Sans MS"/>
                <a:ea typeface="Comic Sans MS"/>
                <a:cs typeface="Comic Sans MS"/>
                <a:sym typeface="Comic Sans MS"/>
              </a:rPr>
              <a:t>Z</a:t>
            </a:r>
            <a:r>
              <a:rPr lang="en" sz="3600" b="1">
                <a:solidFill>
                  <a:srgbClr val="00B050"/>
                </a:solidFill>
                <a:latin typeface="Comic Sans MS"/>
                <a:ea typeface="Comic Sans MS"/>
                <a:cs typeface="Comic Sans MS"/>
                <a:sym typeface="Comic Sans MS"/>
              </a:rPr>
              <a:t>O</a:t>
            </a:r>
            <a:r>
              <a:rPr lang="en" sz="3600" b="1">
                <a:solidFill>
                  <a:srgbClr val="FFFF00"/>
                </a:solidFill>
                <a:latin typeface="Comic Sans MS"/>
                <a:ea typeface="Comic Sans MS"/>
                <a:cs typeface="Comic Sans MS"/>
                <a:sym typeface="Comic Sans MS"/>
              </a:rPr>
              <a:t>N</a:t>
            </a:r>
            <a:r>
              <a:rPr lang="en" sz="3600" b="1">
                <a:solidFill>
                  <a:srgbClr val="FA3E3E"/>
                </a:solidFill>
                <a:latin typeface="Comic Sans MS"/>
                <a:ea typeface="Comic Sans MS"/>
                <a:cs typeface="Comic Sans MS"/>
                <a:sym typeface="Comic Sans MS"/>
              </a:rPr>
              <a:t>E</a:t>
            </a:r>
            <a:r>
              <a:rPr lang="en" sz="3600" b="1">
                <a:solidFill>
                  <a:schemeClr val="dk1"/>
                </a:solidFill>
                <a:latin typeface="Comic Sans MS"/>
                <a:ea typeface="Comic Sans MS"/>
                <a:cs typeface="Comic Sans MS"/>
                <a:sym typeface="Comic Sans MS"/>
              </a:rPr>
              <a:t>S OF REGULATION</a:t>
            </a:r>
            <a:endParaRPr sz="3600" b="1">
              <a:solidFill>
                <a:schemeClr val="dk1"/>
              </a:solidFill>
              <a:latin typeface="Comic Sans MS"/>
              <a:ea typeface="Comic Sans MS"/>
              <a:cs typeface="Comic Sans MS"/>
              <a:sym typeface="Comic Sans MS"/>
            </a:endParaRPr>
          </a:p>
          <a:p>
            <a:pPr marL="0" lvl="0" indent="0" algn="l" rtl="0">
              <a:lnSpc>
                <a:spcPct val="90000"/>
              </a:lnSpc>
              <a:spcBef>
                <a:spcPts val="0"/>
              </a:spcBef>
              <a:spcAft>
                <a:spcPts val="0"/>
              </a:spcAft>
              <a:buNone/>
            </a:pPr>
            <a:r>
              <a:rPr lang="en" sz="2900" i="1">
                <a:solidFill>
                  <a:schemeClr val="dk1"/>
                </a:solidFill>
                <a:latin typeface="Comic Sans MS"/>
                <a:ea typeface="Comic Sans MS"/>
                <a:cs typeface="Comic Sans MS"/>
                <a:sym typeface="Comic Sans MS"/>
              </a:rPr>
              <a:t>           Supporting Emotional Regulation</a:t>
            </a:r>
            <a:endParaRPr sz="2900" i="1">
              <a:solidFill>
                <a:schemeClr val="dk1"/>
              </a:solidFill>
              <a:latin typeface="Comic Sans MS"/>
              <a:ea typeface="Comic Sans MS"/>
              <a:cs typeface="Comic Sans MS"/>
              <a:sym typeface="Comic Sans M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2"/>
          <p:cNvSpPr txBox="1">
            <a:spLocks noGrp="1"/>
          </p:cNvSpPr>
          <p:nvPr>
            <p:ph type="body" idx="1"/>
          </p:nvPr>
        </p:nvSpPr>
        <p:spPr>
          <a:xfrm>
            <a:off x="236500" y="438100"/>
            <a:ext cx="8520600" cy="2133600"/>
          </a:xfrm>
          <a:prstGeom prst="rect">
            <a:avLst/>
          </a:prstGeom>
        </p:spPr>
        <p:txBody>
          <a:bodyPr spcFirstLastPara="1" wrap="square" lIns="91425" tIns="91425" rIns="91425" bIns="91425" anchor="t" anchorCtr="0">
            <a:normAutofit fontScale="62500" lnSpcReduction="10000"/>
          </a:bodyPr>
          <a:lstStyle/>
          <a:p>
            <a:pPr marL="0" lvl="0" indent="0" algn="l" rtl="0">
              <a:lnSpc>
                <a:spcPct val="100000"/>
              </a:lnSpc>
              <a:spcBef>
                <a:spcPts val="0"/>
              </a:spcBef>
              <a:spcAft>
                <a:spcPts val="0"/>
              </a:spcAft>
              <a:buNone/>
            </a:pPr>
            <a:r>
              <a:rPr lang="en" sz="4800" b="1">
                <a:solidFill>
                  <a:schemeClr val="dk1"/>
                </a:solidFill>
                <a:latin typeface="Comic Sans MS"/>
                <a:ea typeface="Comic Sans MS"/>
                <a:cs typeface="Comic Sans MS"/>
                <a:sym typeface="Comic Sans MS"/>
              </a:rPr>
              <a:t>How are you feeling today?</a:t>
            </a:r>
            <a:endParaRPr sz="4800" b="1">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ct val="36748"/>
              <a:buFont typeface="Arial"/>
              <a:buNone/>
            </a:pPr>
            <a:r>
              <a:rPr lang="en" sz="2993">
                <a:solidFill>
                  <a:schemeClr val="dk1"/>
                </a:solidFill>
                <a:latin typeface="Comic Sans MS"/>
                <a:ea typeface="Comic Sans MS"/>
                <a:cs typeface="Comic Sans MS"/>
                <a:sym typeface="Comic Sans MS"/>
              </a:rPr>
              <a:t>It’s important that we model ‘checking in’ with how we are feeling within ourselves. Often a lot of children are not asked ‘How are you today?’ </a:t>
            </a:r>
            <a:endParaRPr sz="2993">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ct val="36748"/>
              <a:buFont typeface="Arial"/>
              <a:buNone/>
            </a:pPr>
            <a:endParaRPr sz="2993">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ct val="36748"/>
              <a:buFont typeface="Arial"/>
              <a:buNone/>
            </a:pPr>
            <a:r>
              <a:rPr lang="en" sz="2993">
                <a:solidFill>
                  <a:schemeClr val="dk1"/>
                </a:solidFill>
                <a:latin typeface="Comic Sans MS"/>
                <a:ea typeface="Comic Sans MS"/>
                <a:cs typeface="Comic Sans MS"/>
                <a:sym typeface="Comic Sans MS"/>
              </a:rPr>
              <a:t>How </a:t>
            </a:r>
            <a:r>
              <a:rPr lang="en" sz="2993" b="1">
                <a:solidFill>
                  <a:schemeClr val="dk1"/>
                </a:solidFill>
                <a:latin typeface="Comic Sans MS"/>
                <a:ea typeface="Comic Sans MS"/>
                <a:cs typeface="Comic Sans MS"/>
                <a:sym typeface="Comic Sans MS"/>
              </a:rPr>
              <a:t>do we use the Zones of Regulation at school?</a:t>
            </a:r>
            <a:endParaRPr sz="2993" b="1">
              <a:solidFill>
                <a:schemeClr val="dk1"/>
              </a:solidFill>
              <a:latin typeface="Comic Sans MS"/>
              <a:ea typeface="Comic Sans MS"/>
              <a:cs typeface="Comic Sans MS"/>
              <a:sym typeface="Comic Sans MS"/>
            </a:endParaRPr>
          </a:p>
          <a:p>
            <a:pPr marL="0" lvl="0" indent="0" algn="l" rtl="0">
              <a:spcBef>
                <a:spcPts val="0"/>
              </a:spcBef>
              <a:spcAft>
                <a:spcPts val="1200"/>
              </a:spcAft>
              <a:buNone/>
            </a:pPr>
            <a:endParaRPr/>
          </a:p>
        </p:txBody>
      </p:sp>
      <p:sp>
        <p:nvSpPr>
          <p:cNvPr id="115" name="Google Shape;115;p22"/>
          <p:cNvSpPr txBox="1"/>
          <p:nvPr/>
        </p:nvSpPr>
        <p:spPr>
          <a:xfrm>
            <a:off x="223650" y="2571700"/>
            <a:ext cx="8696700" cy="2774700"/>
          </a:xfrm>
          <a:prstGeom prst="rect">
            <a:avLst/>
          </a:prstGeom>
          <a:noFill/>
          <a:ln>
            <a:noFill/>
          </a:ln>
        </p:spPr>
        <p:txBody>
          <a:bodyPr spcFirstLastPara="1" wrap="square" lIns="91425" tIns="91425" rIns="91425" bIns="91425" anchor="t" anchorCtr="0">
            <a:noAutofit/>
          </a:bodyPr>
          <a:lstStyle/>
          <a:p>
            <a:pPr marL="457200" lvl="0" indent="-336550" algn="l" rtl="0">
              <a:spcBef>
                <a:spcPts val="0"/>
              </a:spcBef>
              <a:spcAft>
                <a:spcPts val="0"/>
              </a:spcAft>
              <a:buClr>
                <a:schemeClr val="dk1"/>
              </a:buClr>
              <a:buSzPts val="1700"/>
              <a:buFont typeface="Comic Sans MS"/>
              <a:buChar char="-"/>
            </a:pPr>
            <a:r>
              <a:rPr lang="en" sz="1700" dirty="0">
                <a:solidFill>
                  <a:schemeClr val="dk1"/>
                </a:solidFill>
                <a:latin typeface="Comic Sans MS"/>
                <a:ea typeface="Comic Sans MS"/>
                <a:cs typeface="Comic Sans MS"/>
                <a:sym typeface="Comic Sans MS"/>
              </a:rPr>
              <a:t>Zones of Regulation chart to invite children everyday to check in with how they are feeling. </a:t>
            </a:r>
            <a:endParaRPr sz="1700" dirty="0">
              <a:solidFill>
                <a:schemeClr val="dk1"/>
              </a:solidFill>
              <a:latin typeface="Comic Sans MS"/>
              <a:ea typeface="Comic Sans MS"/>
              <a:cs typeface="Comic Sans MS"/>
              <a:sym typeface="Comic Sans MS"/>
            </a:endParaRPr>
          </a:p>
          <a:p>
            <a:pPr marL="457200" lvl="0" indent="-336550" algn="l" rtl="0">
              <a:spcBef>
                <a:spcPts val="0"/>
              </a:spcBef>
              <a:spcAft>
                <a:spcPts val="0"/>
              </a:spcAft>
              <a:buClr>
                <a:schemeClr val="dk1"/>
              </a:buClr>
              <a:buSzPts val="1700"/>
              <a:buFont typeface="Comic Sans MS"/>
              <a:buChar char="-"/>
            </a:pPr>
            <a:r>
              <a:rPr lang="en" sz="1700" dirty="0">
                <a:solidFill>
                  <a:schemeClr val="dk1"/>
                </a:solidFill>
                <a:latin typeface="Comic Sans MS"/>
                <a:ea typeface="Comic Sans MS"/>
                <a:cs typeface="Comic Sans MS"/>
                <a:sym typeface="Comic Sans MS"/>
              </a:rPr>
              <a:t>Teachers model using the Zones language- </a:t>
            </a:r>
            <a:r>
              <a:rPr lang="en" sz="1600" i="1" dirty="0">
                <a:solidFill>
                  <a:schemeClr val="dk1"/>
                </a:solidFill>
                <a:latin typeface="Comic Sans MS"/>
                <a:ea typeface="Comic Sans MS"/>
                <a:cs typeface="Comic Sans MS"/>
                <a:sym typeface="Comic Sans MS"/>
              </a:rPr>
              <a:t>I am feeling a bit blue today, I need to drink some water and do some movement</a:t>
            </a:r>
            <a:endParaRPr sz="1600" i="1" dirty="0">
              <a:solidFill>
                <a:schemeClr val="dk1"/>
              </a:solidFill>
              <a:latin typeface="Comic Sans MS"/>
              <a:ea typeface="Comic Sans MS"/>
              <a:cs typeface="Comic Sans MS"/>
              <a:sym typeface="Comic Sans MS"/>
            </a:endParaRPr>
          </a:p>
          <a:p>
            <a:pPr marL="457200" lvl="0" indent="-336550" algn="l" rtl="0">
              <a:spcBef>
                <a:spcPts val="0"/>
              </a:spcBef>
              <a:spcAft>
                <a:spcPts val="0"/>
              </a:spcAft>
              <a:buClr>
                <a:schemeClr val="dk1"/>
              </a:buClr>
              <a:buSzPts val="1700"/>
              <a:buFont typeface="Comic Sans MS"/>
              <a:buChar char="-"/>
            </a:pPr>
            <a:r>
              <a:rPr lang="en" sz="1700" dirty="0">
                <a:solidFill>
                  <a:schemeClr val="dk1"/>
                </a:solidFill>
                <a:latin typeface="Comic Sans MS"/>
                <a:ea typeface="Comic Sans MS"/>
                <a:cs typeface="Comic Sans MS"/>
                <a:sym typeface="Comic Sans MS"/>
              </a:rPr>
              <a:t>The chart supports teachers in visually seeing which Zone children are in and can support adapting teaching strategies. </a:t>
            </a:r>
            <a:endParaRPr sz="1700" dirty="0">
              <a:solidFill>
                <a:schemeClr val="dk1"/>
              </a:solidFill>
              <a:latin typeface="Comic Sans MS"/>
              <a:ea typeface="Comic Sans MS"/>
              <a:cs typeface="Comic Sans MS"/>
              <a:sym typeface="Comic Sans MS"/>
            </a:endParaRPr>
          </a:p>
          <a:p>
            <a:pPr marL="457200" lvl="0" indent="-336550" algn="l" rtl="0">
              <a:spcBef>
                <a:spcPts val="0"/>
              </a:spcBef>
              <a:spcAft>
                <a:spcPts val="0"/>
              </a:spcAft>
              <a:buClr>
                <a:schemeClr val="dk1"/>
              </a:buClr>
              <a:buSzPts val="1700"/>
              <a:buFont typeface="Comic Sans MS"/>
              <a:buChar char="-"/>
            </a:pPr>
            <a:r>
              <a:rPr lang="en" sz="1700" dirty="0">
                <a:solidFill>
                  <a:schemeClr val="dk1"/>
                </a:solidFill>
                <a:latin typeface="Comic Sans MS"/>
                <a:ea typeface="Comic Sans MS"/>
                <a:cs typeface="Comic Sans MS"/>
                <a:sym typeface="Comic Sans MS"/>
              </a:rPr>
              <a:t>Regulation Area in all classrooms with a Tool Box</a:t>
            </a:r>
            <a:endParaRPr sz="1700" dirty="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endParaRPr sz="1800" dirty="0">
              <a:solidFill>
                <a:schemeClr val="dk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5">
                                            <p:txEl>
                                              <p:pRg st="0" end="0"/>
                                            </p:txEl>
                                          </p:spTgt>
                                        </p:tgtEl>
                                        <p:attrNameLst>
                                          <p:attrName>style.visibility</p:attrName>
                                        </p:attrNameLst>
                                      </p:cBhvr>
                                      <p:to>
                                        <p:strVal val="visible"/>
                                      </p:to>
                                    </p:set>
                                    <p:animEffect transition="in" filter="fade">
                                      <p:cBhvr>
                                        <p:cTn id="7" dur="1000"/>
                                        <p:tgtEl>
                                          <p:spTgt spid="115">
                                            <p:txEl>
                                              <p:pRg st="0" end="0"/>
                                            </p:txEl>
                                          </p:spTgt>
                                        </p:tgtEl>
                                      </p:cBhvr>
                                    </p:animEffect>
                                    <p:anim calcmode="lin" valueType="num">
                                      <p:cBhvr>
                                        <p:cTn id="8" dur="1000" fill="hold"/>
                                        <p:tgtEl>
                                          <p:spTgt spid="1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5">
                                            <p:txEl>
                                              <p:pRg st="1" end="1"/>
                                            </p:txEl>
                                          </p:spTgt>
                                        </p:tgtEl>
                                        <p:attrNameLst>
                                          <p:attrName>style.visibility</p:attrName>
                                        </p:attrNameLst>
                                      </p:cBhvr>
                                      <p:to>
                                        <p:strVal val="visible"/>
                                      </p:to>
                                    </p:set>
                                    <p:animEffect transition="in" filter="fade">
                                      <p:cBhvr>
                                        <p:cTn id="12" dur="1000"/>
                                        <p:tgtEl>
                                          <p:spTgt spid="115">
                                            <p:txEl>
                                              <p:pRg st="1" end="1"/>
                                            </p:txEl>
                                          </p:spTgt>
                                        </p:tgtEl>
                                      </p:cBhvr>
                                    </p:animEffect>
                                    <p:anim calcmode="lin" valueType="num">
                                      <p:cBhvr>
                                        <p:cTn id="13" dur="1000" fill="hold"/>
                                        <p:tgtEl>
                                          <p:spTgt spid="115">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5">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5">
                                            <p:txEl>
                                              <p:pRg st="2" end="2"/>
                                            </p:txEl>
                                          </p:spTgt>
                                        </p:tgtEl>
                                        <p:attrNameLst>
                                          <p:attrName>style.visibility</p:attrName>
                                        </p:attrNameLst>
                                      </p:cBhvr>
                                      <p:to>
                                        <p:strVal val="visible"/>
                                      </p:to>
                                    </p:set>
                                    <p:animEffect transition="in" filter="fade">
                                      <p:cBhvr>
                                        <p:cTn id="17" dur="1000"/>
                                        <p:tgtEl>
                                          <p:spTgt spid="115">
                                            <p:txEl>
                                              <p:pRg st="2" end="2"/>
                                            </p:txEl>
                                          </p:spTgt>
                                        </p:tgtEl>
                                      </p:cBhvr>
                                    </p:animEffect>
                                    <p:anim calcmode="lin" valueType="num">
                                      <p:cBhvr>
                                        <p:cTn id="18" dur="1000" fill="hold"/>
                                        <p:tgtEl>
                                          <p:spTgt spid="115">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5">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15">
                                            <p:txEl>
                                              <p:pRg st="3" end="3"/>
                                            </p:txEl>
                                          </p:spTgt>
                                        </p:tgtEl>
                                        <p:attrNameLst>
                                          <p:attrName>style.visibility</p:attrName>
                                        </p:attrNameLst>
                                      </p:cBhvr>
                                      <p:to>
                                        <p:strVal val="visible"/>
                                      </p:to>
                                    </p:set>
                                    <p:animEffect transition="in" filter="fade">
                                      <p:cBhvr>
                                        <p:cTn id="22" dur="1000"/>
                                        <p:tgtEl>
                                          <p:spTgt spid="115">
                                            <p:txEl>
                                              <p:pRg st="3" end="3"/>
                                            </p:txEl>
                                          </p:spTgt>
                                        </p:tgtEl>
                                      </p:cBhvr>
                                    </p:animEffect>
                                    <p:anim calcmode="lin" valueType="num">
                                      <p:cBhvr>
                                        <p:cTn id="23" dur="1000" fill="hold"/>
                                        <p:tgtEl>
                                          <p:spTgt spid="115">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23"/>
          <p:cNvSpPr txBox="1">
            <a:spLocks noGrp="1"/>
          </p:cNvSpPr>
          <p:nvPr>
            <p:ph type="title"/>
          </p:nvPr>
        </p:nvSpPr>
        <p:spPr>
          <a:xfrm>
            <a:off x="3352938" y="310125"/>
            <a:ext cx="2438100" cy="621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Toolbox </a:t>
            </a:r>
            <a:endParaRPr/>
          </a:p>
        </p:txBody>
      </p:sp>
      <p:sp>
        <p:nvSpPr>
          <p:cNvPr id="121" name="Google Shape;121;p23"/>
          <p:cNvSpPr txBox="1">
            <a:spLocks noGrp="1"/>
          </p:cNvSpPr>
          <p:nvPr>
            <p:ph type="body" idx="1"/>
          </p:nvPr>
        </p:nvSpPr>
        <p:spPr>
          <a:xfrm>
            <a:off x="209125" y="956200"/>
            <a:ext cx="8520600" cy="2105100"/>
          </a:xfrm>
          <a:prstGeom prst="rect">
            <a:avLst/>
          </a:prstGeom>
        </p:spPr>
        <p:txBody>
          <a:bodyPr spcFirstLastPara="1" wrap="square" lIns="91425" tIns="91425" rIns="91425" bIns="91425" anchor="t" anchorCtr="0">
            <a:normAutofit lnSpcReduction="10000"/>
          </a:bodyPr>
          <a:lstStyle/>
          <a:p>
            <a:pPr marL="0" lvl="0" indent="0" algn="l" rtl="0">
              <a:lnSpc>
                <a:spcPct val="100000"/>
              </a:lnSpc>
              <a:spcBef>
                <a:spcPts val="0"/>
              </a:spcBef>
              <a:spcAft>
                <a:spcPts val="0"/>
              </a:spcAft>
              <a:buNone/>
            </a:pPr>
            <a:r>
              <a:rPr lang="en">
                <a:solidFill>
                  <a:schemeClr val="dk1"/>
                </a:solidFill>
                <a:latin typeface="Comic Sans MS"/>
                <a:ea typeface="Comic Sans MS"/>
                <a:cs typeface="Comic Sans MS"/>
                <a:sym typeface="Comic Sans MS"/>
              </a:rPr>
              <a:t>How do we help children to move back to the Green Zone?</a:t>
            </a:r>
            <a:endParaRPr>
              <a:solidFill>
                <a:schemeClr val="dk1"/>
              </a:solidFill>
              <a:latin typeface="Comic Sans MS"/>
              <a:ea typeface="Comic Sans MS"/>
              <a:cs typeface="Comic Sans MS"/>
              <a:sym typeface="Comic Sans MS"/>
            </a:endParaRPr>
          </a:p>
          <a:p>
            <a:pPr marL="457200" lvl="0" indent="-342900" algn="l" rtl="0">
              <a:lnSpc>
                <a:spcPct val="100000"/>
              </a:lnSpc>
              <a:spcBef>
                <a:spcPts val="0"/>
              </a:spcBef>
              <a:spcAft>
                <a:spcPts val="0"/>
              </a:spcAft>
              <a:buClr>
                <a:schemeClr val="dk1"/>
              </a:buClr>
              <a:buSzPts val="1800"/>
              <a:buFont typeface="Comic Sans MS"/>
              <a:buChar char="-"/>
            </a:pPr>
            <a:r>
              <a:rPr lang="en">
                <a:solidFill>
                  <a:schemeClr val="dk1"/>
                </a:solidFill>
                <a:latin typeface="Comic Sans MS"/>
                <a:ea typeface="Comic Sans MS"/>
                <a:cs typeface="Comic Sans MS"/>
                <a:sym typeface="Comic Sans MS"/>
              </a:rPr>
              <a:t>A toolbox is a strategy to support children to move to the Green Zone by regulating themselves through fidget toys, sensory timers, cuddly toy, drawing.  </a:t>
            </a:r>
            <a:endParaRPr>
              <a:solidFill>
                <a:schemeClr val="dk1"/>
              </a:solidFill>
              <a:latin typeface="Comic Sans MS"/>
              <a:ea typeface="Comic Sans MS"/>
              <a:cs typeface="Comic Sans MS"/>
              <a:sym typeface="Comic Sans MS"/>
            </a:endParaRPr>
          </a:p>
          <a:p>
            <a:pPr marL="457200" lvl="0" indent="-342900" algn="l" rtl="0">
              <a:lnSpc>
                <a:spcPct val="100000"/>
              </a:lnSpc>
              <a:spcBef>
                <a:spcPts val="0"/>
              </a:spcBef>
              <a:spcAft>
                <a:spcPts val="0"/>
              </a:spcAft>
              <a:buClr>
                <a:schemeClr val="dk1"/>
              </a:buClr>
              <a:buSzPts val="1800"/>
              <a:buFont typeface="Comic Sans MS"/>
              <a:buChar char="-"/>
            </a:pPr>
            <a:r>
              <a:rPr lang="en">
                <a:solidFill>
                  <a:schemeClr val="dk1"/>
                </a:solidFill>
                <a:latin typeface="Comic Sans MS"/>
                <a:ea typeface="Comic Sans MS"/>
                <a:cs typeface="Comic Sans MS"/>
                <a:sym typeface="Comic Sans MS"/>
              </a:rPr>
              <a:t>Teach children how to use these tools when they are in the Green Zone. </a:t>
            </a:r>
            <a:endParaRPr>
              <a:solidFill>
                <a:schemeClr val="dk1"/>
              </a:solidFill>
              <a:latin typeface="Comic Sans MS"/>
              <a:ea typeface="Comic Sans MS"/>
              <a:cs typeface="Comic Sans MS"/>
              <a:sym typeface="Comic Sans MS"/>
            </a:endParaRPr>
          </a:p>
          <a:p>
            <a:pPr marL="457200" lvl="0" indent="0" algn="l" rtl="0">
              <a:lnSpc>
                <a:spcPct val="100000"/>
              </a:lnSpc>
              <a:spcBef>
                <a:spcPts val="0"/>
              </a:spcBef>
              <a:spcAft>
                <a:spcPts val="0"/>
              </a:spcAft>
              <a:buNone/>
            </a:pPr>
            <a:endParaRPr sz="2300">
              <a:solidFill>
                <a:schemeClr val="dk1"/>
              </a:solidFill>
              <a:latin typeface="Calibri"/>
              <a:ea typeface="Calibri"/>
              <a:cs typeface="Calibri"/>
              <a:sym typeface="Calibri"/>
            </a:endParaRPr>
          </a:p>
          <a:p>
            <a:pPr marL="0" lvl="0" indent="0" algn="l" rtl="0">
              <a:spcBef>
                <a:spcPts val="0"/>
              </a:spcBef>
              <a:spcAft>
                <a:spcPts val="1200"/>
              </a:spcAft>
              <a:buNone/>
            </a:pPr>
            <a:endParaRPr/>
          </a:p>
        </p:txBody>
      </p:sp>
      <p:pic>
        <p:nvPicPr>
          <p:cNvPr id="122" name="Google Shape;122;p23"/>
          <p:cNvPicPr preferRelativeResize="0"/>
          <p:nvPr/>
        </p:nvPicPr>
        <p:blipFill rotWithShape="1">
          <a:blip r:embed="rId3">
            <a:alphaModFix/>
          </a:blip>
          <a:srcRect/>
          <a:stretch/>
        </p:blipFill>
        <p:spPr>
          <a:xfrm>
            <a:off x="5026400" y="285650"/>
            <a:ext cx="922725" cy="670550"/>
          </a:xfrm>
          <a:prstGeom prst="rect">
            <a:avLst/>
          </a:prstGeom>
          <a:noFill/>
          <a:ln>
            <a:noFill/>
          </a:ln>
        </p:spPr>
      </p:pic>
      <p:pic>
        <p:nvPicPr>
          <p:cNvPr id="123" name="Google Shape;123;p23"/>
          <p:cNvPicPr preferRelativeResize="0"/>
          <p:nvPr/>
        </p:nvPicPr>
        <p:blipFill rotWithShape="1">
          <a:blip r:embed="rId4">
            <a:alphaModFix/>
          </a:blip>
          <a:srcRect/>
          <a:stretch/>
        </p:blipFill>
        <p:spPr>
          <a:xfrm>
            <a:off x="239749" y="2717650"/>
            <a:ext cx="8664525" cy="1948116"/>
          </a:xfrm>
          <a:prstGeom prst="rect">
            <a:avLst/>
          </a:prstGeom>
          <a:noFill/>
          <a:ln>
            <a:noFill/>
          </a:ln>
        </p:spPr>
      </p:pic>
      <p:sp>
        <p:nvSpPr>
          <p:cNvPr id="124" name="Google Shape;124;p23"/>
          <p:cNvSpPr txBox="1"/>
          <p:nvPr/>
        </p:nvSpPr>
        <p:spPr>
          <a:xfrm>
            <a:off x="339975" y="4841625"/>
            <a:ext cx="7385400" cy="301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Clr>
                <a:schemeClr val="dk1"/>
              </a:buClr>
              <a:buSzPts val="1100"/>
              <a:buFont typeface="Arial"/>
              <a:buNone/>
            </a:pPr>
            <a:r>
              <a:rPr lang="en" sz="1411" b="1">
                <a:solidFill>
                  <a:schemeClr val="dk1"/>
                </a:solidFill>
                <a:latin typeface="Comic Sans MS"/>
                <a:ea typeface="Comic Sans MS"/>
                <a:cs typeface="Comic Sans MS"/>
                <a:sym typeface="Comic Sans MS"/>
              </a:rPr>
              <a:t> </a:t>
            </a:r>
            <a:endParaRPr sz="1800">
              <a:solidFill>
                <a:schemeClr val="dk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SzPts val="990"/>
              <a:buNone/>
            </a:pPr>
            <a:r>
              <a:rPr lang="en" sz="2120" u="sng">
                <a:latin typeface="Comic Sans MS"/>
                <a:ea typeface="Comic Sans MS"/>
                <a:cs typeface="Comic Sans MS"/>
                <a:sym typeface="Comic Sans MS"/>
              </a:rPr>
              <a:t>How can you support your child at home?</a:t>
            </a:r>
            <a:endParaRPr sz="2120" u="sng">
              <a:latin typeface="Comic Sans MS"/>
              <a:ea typeface="Comic Sans MS"/>
              <a:cs typeface="Comic Sans MS"/>
              <a:sym typeface="Comic Sans MS"/>
            </a:endParaRPr>
          </a:p>
        </p:txBody>
      </p:sp>
      <p:sp>
        <p:nvSpPr>
          <p:cNvPr id="130" name="Google Shape;130;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10000"/>
          </a:bodyPr>
          <a:lstStyle/>
          <a:p>
            <a:pPr marL="457200" lvl="0" indent="-386080" algn="l" rtl="0">
              <a:lnSpc>
                <a:spcPct val="100000"/>
              </a:lnSpc>
              <a:spcBef>
                <a:spcPts val="0"/>
              </a:spcBef>
              <a:spcAft>
                <a:spcPts val="0"/>
              </a:spcAft>
              <a:buClr>
                <a:schemeClr val="dk1"/>
              </a:buClr>
              <a:buSzPct val="100000"/>
              <a:buFont typeface="Calibri"/>
              <a:buChar char="-"/>
            </a:pPr>
            <a:r>
              <a:rPr lang="en" sz="3200" dirty="0">
                <a:solidFill>
                  <a:schemeClr val="dk1"/>
                </a:solidFill>
                <a:latin typeface="Calibri"/>
                <a:ea typeface="Calibri"/>
                <a:cs typeface="Calibri"/>
                <a:sym typeface="Calibri"/>
              </a:rPr>
              <a:t>Toolbox of strategies to support regulation: </a:t>
            </a:r>
            <a:r>
              <a:rPr lang="en" sz="2964" i="1" dirty="0">
                <a:solidFill>
                  <a:schemeClr val="dk1"/>
                </a:solidFill>
                <a:latin typeface="Calibri"/>
                <a:ea typeface="Calibri"/>
                <a:cs typeface="Calibri"/>
                <a:sym typeface="Calibri"/>
              </a:rPr>
              <a:t>Discuss with your child what should go in their Regulation Area and explain this is where they can come to when they need support to get back to the Green Zone. </a:t>
            </a:r>
            <a:endParaRPr sz="2964" i="1" dirty="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2964" i="1" dirty="0">
              <a:solidFill>
                <a:schemeClr val="dk1"/>
              </a:solidFill>
              <a:latin typeface="Calibri"/>
              <a:ea typeface="Calibri"/>
              <a:cs typeface="Calibri"/>
              <a:sym typeface="Calibri"/>
            </a:endParaRPr>
          </a:p>
          <a:p>
            <a:pPr marL="457200" lvl="0" indent="-386080" algn="l" rtl="0">
              <a:lnSpc>
                <a:spcPct val="100000"/>
              </a:lnSpc>
              <a:spcBef>
                <a:spcPts val="0"/>
              </a:spcBef>
              <a:spcAft>
                <a:spcPts val="0"/>
              </a:spcAft>
              <a:buClr>
                <a:schemeClr val="dk1"/>
              </a:buClr>
              <a:buSzPct val="100000"/>
              <a:buFont typeface="Calibri"/>
              <a:buChar char="-"/>
            </a:pPr>
            <a:r>
              <a:rPr lang="en" sz="3200" dirty="0">
                <a:solidFill>
                  <a:schemeClr val="dk1"/>
                </a:solidFill>
                <a:latin typeface="Calibri"/>
                <a:ea typeface="Calibri"/>
                <a:cs typeface="Calibri"/>
                <a:sym typeface="Calibri"/>
              </a:rPr>
              <a:t>Regulation Area at home: </a:t>
            </a:r>
            <a:r>
              <a:rPr lang="en" sz="2500" dirty="0">
                <a:solidFill>
                  <a:schemeClr val="dk1"/>
                </a:solidFill>
                <a:latin typeface="Calibri"/>
                <a:ea typeface="Calibri"/>
                <a:cs typeface="Calibri"/>
                <a:sym typeface="Calibri"/>
              </a:rPr>
              <a:t>Cosy area with sensory timers, fidget toys, a cuddly toy</a:t>
            </a:r>
            <a:endParaRPr sz="2500" dirty="0">
              <a:solidFill>
                <a:schemeClr val="dk1"/>
              </a:solidFill>
              <a:latin typeface="Calibri"/>
              <a:ea typeface="Calibri"/>
              <a:cs typeface="Calibri"/>
              <a:sym typeface="Calibri"/>
            </a:endParaRPr>
          </a:p>
          <a:p>
            <a:pPr marL="457200" lvl="0" indent="0" algn="l" rtl="0">
              <a:lnSpc>
                <a:spcPct val="100000"/>
              </a:lnSpc>
              <a:spcBef>
                <a:spcPts val="0"/>
              </a:spcBef>
              <a:spcAft>
                <a:spcPts val="0"/>
              </a:spcAft>
              <a:buNone/>
            </a:pPr>
            <a:endParaRPr sz="2900" dirty="0">
              <a:solidFill>
                <a:schemeClr val="dk1"/>
              </a:solidFill>
              <a:latin typeface="Calibri"/>
              <a:ea typeface="Calibri"/>
              <a:cs typeface="Calibri"/>
              <a:sym typeface="Calibri"/>
            </a:endParaRPr>
          </a:p>
          <a:p>
            <a:pPr marL="457200" lvl="0" indent="-386080" algn="l" rtl="0">
              <a:lnSpc>
                <a:spcPct val="100000"/>
              </a:lnSpc>
              <a:spcBef>
                <a:spcPts val="0"/>
              </a:spcBef>
              <a:spcAft>
                <a:spcPts val="0"/>
              </a:spcAft>
              <a:buClr>
                <a:schemeClr val="dk1"/>
              </a:buClr>
              <a:buSzPct val="100000"/>
              <a:buFont typeface="Calibri"/>
              <a:buChar char="-"/>
            </a:pPr>
            <a:r>
              <a:rPr lang="en" sz="3200" dirty="0">
                <a:solidFill>
                  <a:schemeClr val="dk1"/>
                </a:solidFill>
                <a:latin typeface="Calibri"/>
                <a:ea typeface="Calibri"/>
                <a:cs typeface="Calibri"/>
                <a:sym typeface="Calibri"/>
              </a:rPr>
              <a:t>Co- Regulation: </a:t>
            </a:r>
            <a:r>
              <a:rPr lang="en" sz="2900" i="1" dirty="0">
                <a:solidFill>
                  <a:schemeClr val="dk1"/>
                </a:solidFill>
                <a:latin typeface="Calibri"/>
                <a:ea typeface="Calibri"/>
                <a:cs typeface="Calibri"/>
                <a:sym typeface="Calibri"/>
              </a:rPr>
              <a:t>by regulating yourself, remaining calm in difficult situations will support your child to find their own regulation</a:t>
            </a:r>
            <a:endParaRPr sz="15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0">
                                            <p:txEl>
                                              <p:pRg st="0" end="0"/>
                                            </p:txEl>
                                          </p:spTgt>
                                        </p:tgtEl>
                                        <p:attrNameLst>
                                          <p:attrName>style.visibility</p:attrName>
                                        </p:attrNameLst>
                                      </p:cBhvr>
                                      <p:to>
                                        <p:strVal val="visible"/>
                                      </p:to>
                                    </p:set>
                                    <p:anim calcmode="lin" valueType="num">
                                      <p:cBhvr additive="base">
                                        <p:cTn id="7"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0">
                                            <p:txEl>
                                              <p:pRg st="2" end="2"/>
                                            </p:txEl>
                                          </p:spTgt>
                                        </p:tgtEl>
                                        <p:attrNameLst>
                                          <p:attrName>style.visibility</p:attrName>
                                        </p:attrNameLst>
                                      </p:cBhvr>
                                      <p:to>
                                        <p:strVal val="visible"/>
                                      </p:to>
                                    </p:set>
                                    <p:anim calcmode="lin" valueType="num">
                                      <p:cBhvr additive="base">
                                        <p:cTn id="13"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0">
                                            <p:txEl>
                                              <p:pRg st="4" end="4"/>
                                            </p:txEl>
                                          </p:spTgt>
                                        </p:tgtEl>
                                        <p:attrNameLst>
                                          <p:attrName>style.visibility</p:attrName>
                                        </p:attrNameLst>
                                      </p:cBhvr>
                                      <p:to>
                                        <p:strVal val="visible"/>
                                      </p:to>
                                    </p:set>
                                    <p:anim calcmode="lin" valueType="num">
                                      <p:cBhvr additive="base">
                                        <p:cTn id="19" dur="500" fill="hold"/>
                                        <p:tgtEl>
                                          <p:spTgt spid="13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311700" y="12257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SzPct val="49009"/>
              <a:buNone/>
            </a:pPr>
            <a:endParaRPr sz="2020"/>
          </a:p>
          <a:p>
            <a:pPr marL="0" lvl="0" indent="0" algn="l" rtl="0">
              <a:spcBef>
                <a:spcPts val="0"/>
              </a:spcBef>
              <a:spcAft>
                <a:spcPts val="0"/>
              </a:spcAft>
              <a:buSzPct val="49009"/>
              <a:buNone/>
            </a:pPr>
            <a:endParaRPr sz="2020"/>
          </a:p>
          <a:p>
            <a:pPr marL="0" lvl="0" indent="0" algn="l" rtl="0">
              <a:spcBef>
                <a:spcPts val="0"/>
              </a:spcBef>
              <a:spcAft>
                <a:spcPts val="0"/>
              </a:spcAft>
              <a:buSzPct val="49009"/>
              <a:buNone/>
            </a:pPr>
            <a:r>
              <a:rPr lang="en" sz="2020"/>
              <a:t>Co-Regulation: Children often copy and turn to their trusted adults to help </a:t>
            </a:r>
            <a:endParaRPr sz="2020"/>
          </a:p>
          <a:p>
            <a:pPr marL="0" lvl="0" indent="0" algn="l" rtl="0">
              <a:spcBef>
                <a:spcPts val="0"/>
              </a:spcBef>
              <a:spcAft>
                <a:spcPts val="0"/>
              </a:spcAft>
              <a:buSzPct val="49009"/>
              <a:buNone/>
            </a:pPr>
            <a:r>
              <a:rPr lang="en" sz="2020"/>
              <a:t>Them manage big and difficult feelings. How we talk to children impacts their nervous system. </a:t>
            </a:r>
            <a:endParaRPr sz="2020"/>
          </a:p>
        </p:txBody>
      </p:sp>
      <p:sp>
        <p:nvSpPr>
          <p:cNvPr id="136" name="Google Shape;136;p25"/>
          <p:cNvSpPr txBox="1">
            <a:spLocks noGrp="1"/>
          </p:cNvSpPr>
          <p:nvPr>
            <p:ph type="body" idx="1"/>
          </p:nvPr>
        </p:nvSpPr>
        <p:spPr>
          <a:xfrm>
            <a:off x="311700" y="436800"/>
            <a:ext cx="8520600" cy="4187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endParaRPr dirty="0"/>
          </a:p>
          <a:p>
            <a:pPr marL="0" lvl="0" indent="0" algn="l" rtl="0">
              <a:spcBef>
                <a:spcPts val="1200"/>
              </a:spcBef>
              <a:spcAft>
                <a:spcPts val="0"/>
              </a:spcAft>
              <a:buNone/>
            </a:pPr>
            <a:r>
              <a:rPr lang="en" u="sng" dirty="0">
                <a:solidFill>
                  <a:schemeClr val="hlink"/>
                </a:solidFill>
                <a:latin typeface="Calibri"/>
                <a:ea typeface="Calibri"/>
                <a:cs typeface="Calibri"/>
                <a:sym typeface="Calibri"/>
                <a:hlinkClick r:id="rId3"/>
              </a:rPr>
              <a:t>https://www.youtube.com/watch?v=RRMBHQ-Bmk0</a:t>
            </a:r>
            <a:endParaRPr dirty="0">
              <a:solidFill>
                <a:schemeClr val="dk1"/>
              </a:solidFill>
              <a:latin typeface="Calibri"/>
              <a:ea typeface="Calibri"/>
              <a:cs typeface="Calibri"/>
              <a:sym typeface="Calibri"/>
            </a:endParaRPr>
          </a:p>
          <a:p>
            <a:pPr marL="0" lvl="0" indent="0" algn="l" rtl="0">
              <a:spcBef>
                <a:spcPts val="1200"/>
              </a:spcBef>
              <a:spcAft>
                <a:spcPts val="0"/>
              </a:spcAft>
              <a:buNone/>
            </a:pPr>
            <a:r>
              <a:rPr lang="en" u="sng" dirty="0">
                <a:solidFill>
                  <a:schemeClr val="dk1"/>
                </a:solidFill>
                <a:latin typeface="Calibri"/>
                <a:ea typeface="Calibri"/>
                <a:cs typeface="Calibri"/>
                <a:sym typeface="Calibri"/>
              </a:rPr>
              <a:t>WINE sentence starters</a:t>
            </a:r>
            <a:r>
              <a:rPr lang="en" b="1" u="sng" dirty="0">
                <a:solidFill>
                  <a:schemeClr val="dk1"/>
                </a:solidFill>
                <a:latin typeface="Calibri"/>
                <a:ea typeface="Calibri"/>
                <a:cs typeface="Calibri"/>
                <a:sym typeface="Calibri"/>
              </a:rPr>
              <a:t> instead</a:t>
            </a:r>
            <a:r>
              <a:rPr lang="en" u="sng" dirty="0">
                <a:solidFill>
                  <a:schemeClr val="dk1"/>
                </a:solidFill>
                <a:latin typeface="Calibri"/>
                <a:ea typeface="Calibri"/>
                <a:cs typeface="Calibri"/>
                <a:sym typeface="Calibri"/>
              </a:rPr>
              <a:t> of </a:t>
            </a:r>
            <a:r>
              <a:rPr lang="en" i="1" u="sng" dirty="0">
                <a:solidFill>
                  <a:schemeClr val="dk1"/>
                </a:solidFill>
                <a:latin typeface="Calibri"/>
                <a:ea typeface="Calibri"/>
                <a:cs typeface="Calibri"/>
                <a:sym typeface="Calibri"/>
              </a:rPr>
              <a:t>Why are you crying?! What are doing?!</a:t>
            </a:r>
            <a:endParaRPr i="1" u="sng" dirty="0">
              <a:solidFill>
                <a:schemeClr val="dk1"/>
              </a:solidFill>
              <a:latin typeface="Calibri"/>
              <a:ea typeface="Calibri"/>
              <a:cs typeface="Calibri"/>
              <a:sym typeface="Calibri"/>
            </a:endParaRPr>
          </a:p>
          <a:p>
            <a:pPr marL="0" lvl="0" indent="0" algn="l" rtl="0">
              <a:spcBef>
                <a:spcPts val="1200"/>
              </a:spcBef>
              <a:spcAft>
                <a:spcPts val="0"/>
              </a:spcAft>
              <a:buNone/>
            </a:pPr>
            <a:r>
              <a:rPr lang="en" dirty="0">
                <a:solidFill>
                  <a:schemeClr val="dk1"/>
                </a:solidFill>
                <a:latin typeface="Calibri"/>
                <a:ea typeface="Calibri"/>
                <a:cs typeface="Calibri"/>
                <a:sym typeface="Calibri"/>
              </a:rPr>
              <a:t>I wonder if you could tell me what that felt like for you?</a:t>
            </a:r>
            <a:endParaRPr dirty="0">
              <a:solidFill>
                <a:schemeClr val="dk1"/>
              </a:solidFill>
              <a:latin typeface="Calibri"/>
              <a:ea typeface="Calibri"/>
              <a:cs typeface="Calibri"/>
              <a:sym typeface="Calibri"/>
            </a:endParaRPr>
          </a:p>
          <a:p>
            <a:pPr marL="0" lvl="0" indent="0" algn="l" rtl="0">
              <a:spcBef>
                <a:spcPts val="1200"/>
              </a:spcBef>
              <a:spcAft>
                <a:spcPts val="0"/>
              </a:spcAft>
              <a:buNone/>
            </a:pPr>
            <a:r>
              <a:rPr lang="en" dirty="0">
                <a:solidFill>
                  <a:schemeClr val="dk1"/>
                </a:solidFill>
                <a:latin typeface="Calibri"/>
                <a:ea typeface="Calibri"/>
                <a:cs typeface="Calibri"/>
                <a:sym typeface="Calibri"/>
              </a:rPr>
              <a:t>I noticed that you were upset when your brother did not share, could you tell more about that? </a:t>
            </a:r>
            <a:endParaRPr dirty="0">
              <a:solidFill>
                <a:schemeClr val="dk1"/>
              </a:solidFill>
              <a:latin typeface="Calibri"/>
              <a:ea typeface="Calibri"/>
              <a:cs typeface="Calibri"/>
              <a:sym typeface="Calibri"/>
            </a:endParaRPr>
          </a:p>
          <a:p>
            <a:pPr marL="0" lvl="0" indent="0" algn="l" rtl="0">
              <a:spcBef>
                <a:spcPts val="1200"/>
              </a:spcBef>
              <a:spcAft>
                <a:spcPts val="1200"/>
              </a:spcAft>
              <a:buNone/>
            </a:pP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body" idx="1"/>
          </p:nvPr>
        </p:nvSpPr>
        <p:spPr>
          <a:xfrm>
            <a:off x="434600" y="279775"/>
            <a:ext cx="1786086" cy="900000"/>
          </a:xfrm>
          <a:prstGeom prst="rect">
            <a:avLst/>
          </a:prstGeom>
        </p:spPr>
        <p:txBody>
          <a:bodyPr spcFirstLastPara="1" wrap="square" lIns="91425" tIns="91425" rIns="91425" bIns="91425" anchor="t" anchorCtr="0">
            <a:normAutofit fontScale="32500" lnSpcReduction="20000"/>
          </a:bodyPr>
          <a:lstStyle/>
          <a:p>
            <a:pPr marL="0" lvl="0" indent="0" algn="l" rtl="0">
              <a:spcBef>
                <a:spcPts val="0"/>
              </a:spcBef>
              <a:spcAft>
                <a:spcPts val="1200"/>
              </a:spcAft>
              <a:buNone/>
            </a:pPr>
            <a:r>
              <a:rPr lang="en" sz="3100" dirty="0">
                <a:solidFill>
                  <a:schemeClr val="dk1"/>
                </a:solidFill>
                <a:latin typeface="Comic Sans MS"/>
                <a:ea typeface="Comic Sans MS"/>
                <a:cs typeface="Comic Sans MS"/>
                <a:sym typeface="Comic Sans MS"/>
              </a:rPr>
              <a:t>An example of one of our Regulation Areas in a classroom.</a:t>
            </a:r>
            <a:r>
              <a:rPr lang="en" sz="3900" b="1" dirty="0">
                <a:solidFill>
                  <a:schemeClr val="dk1"/>
                </a:solidFill>
                <a:latin typeface="Comic Sans MS"/>
                <a:ea typeface="Comic Sans MS"/>
                <a:cs typeface="Comic Sans MS"/>
                <a:sym typeface="Comic Sans MS"/>
              </a:rPr>
              <a:t> </a:t>
            </a:r>
            <a:endParaRPr sz="3900" b="1" dirty="0">
              <a:solidFill>
                <a:schemeClr val="dk1"/>
              </a:solidFill>
              <a:latin typeface="Comic Sans MS"/>
              <a:ea typeface="Comic Sans MS"/>
              <a:cs typeface="Comic Sans MS"/>
              <a:sym typeface="Comic Sans MS"/>
            </a:endParaRPr>
          </a:p>
        </p:txBody>
      </p:sp>
      <p:pic>
        <p:nvPicPr>
          <p:cNvPr id="142" name="Google Shape;142;p26"/>
          <p:cNvPicPr preferRelativeResize="0"/>
          <p:nvPr/>
        </p:nvPicPr>
        <p:blipFill>
          <a:blip r:embed="rId3">
            <a:alphaModFix/>
          </a:blip>
          <a:stretch>
            <a:fillRect/>
          </a:stretch>
        </p:blipFill>
        <p:spPr>
          <a:xfrm rot="-5400000">
            <a:off x="3421933" y="-703757"/>
            <a:ext cx="4586139" cy="65532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Questions? </a:t>
            </a:r>
            <a:endParaRPr/>
          </a:p>
        </p:txBody>
      </p:sp>
      <p:pic>
        <p:nvPicPr>
          <p:cNvPr id="148" name="Google Shape;148;p27"/>
          <p:cNvPicPr preferRelativeResize="0"/>
          <p:nvPr/>
        </p:nvPicPr>
        <p:blipFill>
          <a:blip r:embed="rId3">
            <a:alphaModFix/>
          </a:blip>
          <a:stretch>
            <a:fillRect/>
          </a:stretch>
        </p:blipFill>
        <p:spPr>
          <a:xfrm>
            <a:off x="2157025" y="1017725"/>
            <a:ext cx="4513400" cy="1813075"/>
          </a:xfrm>
          <a:prstGeom prst="rect">
            <a:avLst/>
          </a:prstGeom>
          <a:noFill/>
          <a:ln>
            <a:noFill/>
          </a:ln>
        </p:spPr>
      </p:pic>
      <p:sp>
        <p:nvSpPr>
          <p:cNvPr id="149" name="Google Shape;149;p27"/>
          <p:cNvSpPr txBox="1"/>
          <p:nvPr/>
        </p:nvSpPr>
        <p:spPr>
          <a:xfrm>
            <a:off x="1304250" y="3682875"/>
            <a:ext cx="6535500" cy="104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1"/>
                </a:solidFill>
                <a:latin typeface="Comic Sans MS"/>
                <a:ea typeface="Comic Sans MS"/>
                <a:cs typeface="Comic Sans MS"/>
                <a:sym typeface="Comic Sans MS"/>
              </a:rPr>
              <a:t>Useful links </a:t>
            </a:r>
            <a:endParaRPr sz="15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 sz="1100" u="sng">
                <a:solidFill>
                  <a:schemeClr val="hlink"/>
                </a:solidFill>
                <a:hlinkClick r:id="rId4"/>
              </a:rPr>
              <a:t>Self-Regulation Curriculum | The Zones of Regulation</a:t>
            </a:r>
            <a:endParaRPr sz="150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 sz="1500" u="sng">
                <a:solidFill>
                  <a:schemeClr val="hlink"/>
                </a:solidFill>
                <a:latin typeface="Comic Sans MS"/>
                <a:ea typeface="Comic Sans MS"/>
                <a:cs typeface="Comic Sans MS"/>
                <a:sym typeface="Comic Sans MS"/>
                <a:hlinkClick r:id="rId5"/>
              </a:rPr>
              <a:t>https://www.nelft.nhs.uk/havering-mental-health-and-wellness-teams/</a:t>
            </a:r>
            <a:endParaRPr sz="15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5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1500">
              <a:solidFill>
                <a:schemeClr val="dk1"/>
              </a:solidFill>
              <a:latin typeface="Comic Sans MS"/>
              <a:ea typeface="Comic Sans MS"/>
              <a:cs typeface="Comic Sans MS"/>
              <a:sym typeface="Comic Sans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14"/>
          <p:cNvSpPr txBox="1">
            <a:spLocks noGrp="1"/>
          </p:cNvSpPr>
          <p:nvPr>
            <p:ph type="title"/>
          </p:nvPr>
        </p:nvSpPr>
        <p:spPr>
          <a:xfrm>
            <a:off x="623400" y="34565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ct val="40909"/>
              <a:buFont typeface="Arial"/>
              <a:buNone/>
            </a:pPr>
            <a:r>
              <a:rPr lang="en" sz="4400" b="1">
                <a:latin typeface="Comic Sans MS"/>
                <a:ea typeface="Comic Sans MS"/>
                <a:cs typeface="Comic Sans MS"/>
                <a:sym typeface="Comic Sans MS"/>
              </a:rPr>
              <a:t>THE </a:t>
            </a:r>
            <a:r>
              <a:rPr lang="en" sz="4400" b="1">
                <a:solidFill>
                  <a:srgbClr val="00B0F0"/>
                </a:solidFill>
                <a:latin typeface="Comic Sans MS"/>
                <a:ea typeface="Comic Sans MS"/>
                <a:cs typeface="Comic Sans MS"/>
                <a:sym typeface="Comic Sans MS"/>
              </a:rPr>
              <a:t>Z</a:t>
            </a:r>
            <a:r>
              <a:rPr lang="en" sz="4400" b="1">
                <a:solidFill>
                  <a:srgbClr val="00B050"/>
                </a:solidFill>
                <a:latin typeface="Comic Sans MS"/>
                <a:ea typeface="Comic Sans MS"/>
                <a:cs typeface="Comic Sans MS"/>
                <a:sym typeface="Comic Sans MS"/>
              </a:rPr>
              <a:t>O</a:t>
            </a:r>
            <a:r>
              <a:rPr lang="en" sz="4400" b="1">
                <a:solidFill>
                  <a:srgbClr val="FFFF00"/>
                </a:solidFill>
                <a:latin typeface="Comic Sans MS"/>
                <a:ea typeface="Comic Sans MS"/>
                <a:cs typeface="Comic Sans MS"/>
                <a:sym typeface="Comic Sans MS"/>
              </a:rPr>
              <a:t>N</a:t>
            </a:r>
            <a:r>
              <a:rPr lang="en" sz="4400" b="1">
                <a:solidFill>
                  <a:srgbClr val="FA3E3E"/>
                </a:solidFill>
                <a:latin typeface="Comic Sans MS"/>
                <a:ea typeface="Comic Sans MS"/>
                <a:cs typeface="Comic Sans MS"/>
                <a:sym typeface="Comic Sans MS"/>
              </a:rPr>
              <a:t>E</a:t>
            </a:r>
            <a:r>
              <a:rPr lang="en" sz="4400" b="1">
                <a:latin typeface="Comic Sans MS"/>
                <a:ea typeface="Comic Sans MS"/>
                <a:cs typeface="Comic Sans MS"/>
                <a:sym typeface="Comic Sans MS"/>
              </a:rPr>
              <a:t>S OF REGULATION</a:t>
            </a:r>
            <a:endParaRPr>
              <a:latin typeface="Comic Sans MS"/>
              <a:ea typeface="Comic Sans MS"/>
              <a:cs typeface="Comic Sans MS"/>
              <a:sym typeface="Comic Sans MS"/>
            </a:endParaRPr>
          </a:p>
        </p:txBody>
      </p:sp>
      <p:sp>
        <p:nvSpPr>
          <p:cNvPr id="62" name="Google Shape;62;p14"/>
          <p:cNvSpPr txBox="1"/>
          <p:nvPr/>
        </p:nvSpPr>
        <p:spPr>
          <a:xfrm>
            <a:off x="1223625" y="1179000"/>
            <a:ext cx="6209100" cy="117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200">
                <a:solidFill>
                  <a:schemeClr val="dk1"/>
                </a:solidFill>
                <a:latin typeface="Comic Sans MS"/>
                <a:ea typeface="Comic Sans MS"/>
                <a:cs typeface="Comic Sans MS"/>
                <a:sym typeface="Comic Sans MS"/>
              </a:rPr>
              <a:t>Aims:</a:t>
            </a:r>
            <a:endParaRPr sz="2200">
              <a:solidFill>
                <a:schemeClr val="dk1"/>
              </a:solidFill>
              <a:latin typeface="Comic Sans MS"/>
              <a:ea typeface="Comic Sans MS"/>
              <a:cs typeface="Comic Sans MS"/>
              <a:sym typeface="Comic Sans MS"/>
            </a:endParaRPr>
          </a:p>
          <a:p>
            <a:pPr marL="457200" lvl="0" indent="-368300" algn="l" rtl="0">
              <a:spcBef>
                <a:spcPts val="0"/>
              </a:spcBef>
              <a:spcAft>
                <a:spcPts val="0"/>
              </a:spcAft>
              <a:buClr>
                <a:schemeClr val="dk1"/>
              </a:buClr>
              <a:buSzPts val="2200"/>
              <a:buFont typeface="Comic Sans MS"/>
              <a:buChar char="●"/>
            </a:pPr>
            <a:r>
              <a:rPr lang="en" sz="2200">
                <a:solidFill>
                  <a:schemeClr val="dk1"/>
                </a:solidFill>
                <a:latin typeface="Comic Sans MS"/>
                <a:ea typeface="Comic Sans MS"/>
                <a:cs typeface="Comic Sans MS"/>
                <a:sym typeface="Comic Sans MS"/>
              </a:rPr>
              <a:t>Overview of Self-Regulation</a:t>
            </a:r>
            <a:endParaRPr sz="2200">
              <a:solidFill>
                <a:schemeClr val="dk1"/>
              </a:solidFill>
              <a:latin typeface="Comic Sans MS"/>
              <a:ea typeface="Comic Sans MS"/>
              <a:cs typeface="Comic Sans MS"/>
              <a:sym typeface="Comic Sans MS"/>
            </a:endParaRPr>
          </a:p>
          <a:p>
            <a:pPr marL="457200" lvl="0" indent="-368300" algn="l" rtl="0">
              <a:spcBef>
                <a:spcPts val="0"/>
              </a:spcBef>
              <a:spcAft>
                <a:spcPts val="0"/>
              </a:spcAft>
              <a:buClr>
                <a:schemeClr val="dk1"/>
              </a:buClr>
              <a:buSzPts val="2200"/>
              <a:buFont typeface="Comic Sans MS"/>
              <a:buChar char="●"/>
            </a:pPr>
            <a:r>
              <a:rPr lang="en" sz="2200">
                <a:solidFill>
                  <a:schemeClr val="dk1"/>
                </a:solidFill>
                <a:latin typeface="Comic Sans MS"/>
                <a:ea typeface="Comic Sans MS"/>
                <a:cs typeface="Comic Sans MS"/>
                <a:sym typeface="Comic Sans MS"/>
              </a:rPr>
              <a:t>To understand how ‘The Zones of Regulation’ is applied in our school.</a:t>
            </a:r>
            <a:endParaRPr sz="2200">
              <a:solidFill>
                <a:schemeClr val="dk1"/>
              </a:solidFill>
              <a:latin typeface="Comic Sans MS"/>
              <a:ea typeface="Comic Sans MS"/>
              <a:cs typeface="Comic Sans MS"/>
              <a:sym typeface="Comic Sans MS"/>
            </a:endParaRPr>
          </a:p>
          <a:p>
            <a:pPr marL="457200" lvl="0" indent="-368300" algn="l" rtl="0">
              <a:spcBef>
                <a:spcPts val="0"/>
              </a:spcBef>
              <a:spcAft>
                <a:spcPts val="0"/>
              </a:spcAft>
              <a:buClr>
                <a:schemeClr val="dk1"/>
              </a:buClr>
              <a:buSzPts val="2200"/>
              <a:buFont typeface="Comic Sans MS"/>
              <a:buChar char="●"/>
            </a:pPr>
            <a:r>
              <a:rPr lang="en" sz="2200">
                <a:solidFill>
                  <a:schemeClr val="dk1"/>
                </a:solidFill>
                <a:latin typeface="Comic Sans MS"/>
                <a:ea typeface="Comic Sans MS"/>
                <a:cs typeface="Comic Sans MS"/>
                <a:sym typeface="Comic Sans MS"/>
              </a:rPr>
              <a:t>Share real life scenarios  </a:t>
            </a:r>
            <a:endParaRPr sz="2200">
              <a:solidFill>
                <a:schemeClr val="dk1"/>
              </a:solidFill>
              <a:latin typeface="Comic Sans MS"/>
              <a:ea typeface="Comic Sans MS"/>
              <a:cs typeface="Comic Sans MS"/>
              <a:sym typeface="Comic Sans MS"/>
            </a:endParaRPr>
          </a:p>
          <a:p>
            <a:pPr marL="457200" lvl="0" indent="-368300" algn="l" rtl="0">
              <a:spcBef>
                <a:spcPts val="0"/>
              </a:spcBef>
              <a:spcAft>
                <a:spcPts val="0"/>
              </a:spcAft>
              <a:buClr>
                <a:schemeClr val="dk1"/>
              </a:buClr>
              <a:buSzPts val="2200"/>
              <a:buFont typeface="Comic Sans MS"/>
              <a:buChar char="●"/>
            </a:pPr>
            <a:r>
              <a:rPr lang="en" sz="2200">
                <a:solidFill>
                  <a:schemeClr val="dk1"/>
                </a:solidFill>
                <a:latin typeface="Comic Sans MS"/>
                <a:ea typeface="Comic Sans MS"/>
                <a:cs typeface="Comic Sans MS"/>
                <a:sym typeface="Comic Sans MS"/>
              </a:rPr>
              <a:t>To explore strategies and tools for each zone to use at home</a:t>
            </a:r>
            <a:endParaRPr sz="2200">
              <a:solidFill>
                <a:schemeClr val="dk1"/>
              </a:solidFill>
              <a:latin typeface="Comic Sans MS"/>
              <a:ea typeface="Comic Sans MS"/>
              <a:cs typeface="Comic Sans MS"/>
              <a:sym typeface="Comic Sans MS"/>
            </a:endParaRPr>
          </a:p>
          <a:p>
            <a:pPr marL="457200" lvl="0" indent="-368300" algn="l" rtl="0">
              <a:spcBef>
                <a:spcPts val="0"/>
              </a:spcBef>
              <a:spcAft>
                <a:spcPts val="0"/>
              </a:spcAft>
              <a:buClr>
                <a:schemeClr val="dk1"/>
              </a:buClr>
              <a:buSzPts val="2200"/>
              <a:buFont typeface="Comic Sans MS"/>
              <a:buChar char="●"/>
            </a:pPr>
            <a:r>
              <a:rPr lang="en" sz="2200">
                <a:solidFill>
                  <a:schemeClr val="dk1"/>
                </a:solidFill>
                <a:latin typeface="Comic Sans MS"/>
                <a:ea typeface="Comic Sans MS"/>
                <a:cs typeface="Comic Sans MS"/>
                <a:sym typeface="Comic Sans MS"/>
              </a:rPr>
              <a:t>Questions </a:t>
            </a:r>
            <a:endParaRPr sz="220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endParaRPr sz="2200">
              <a:solidFill>
                <a:schemeClr val="dk1"/>
              </a:solidFill>
              <a:latin typeface="Comic Sans MS"/>
              <a:ea typeface="Comic Sans MS"/>
              <a:cs typeface="Comic Sans MS"/>
              <a:sym typeface="Comic Sans M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5"/>
          <p:cNvSpPr txBox="1">
            <a:spLocks noGrp="1"/>
          </p:cNvSpPr>
          <p:nvPr>
            <p:ph type="body" idx="1"/>
          </p:nvPr>
        </p:nvSpPr>
        <p:spPr>
          <a:xfrm>
            <a:off x="311700" y="376850"/>
            <a:ext cx="8520600" cy="1835700"/>
          </a:xfrm>
          <a:prstGeom prst="rect">
            <a:avLst/>
          </a:prstGeom>
        </p:spPr>
        <p:txBody>
          <a:bodyPr spcFirstLastPara="1" wrap="square" lIns="91425" tIns="91425" rIns="91425" bIns="91425" anchor="t" anchorCtr="0">
            <a:normAutofit fontScale="25000" lnSpcReduction="20000"/>
          </a:bodyPr>
          <a:lstStyle/>
          <a:p>
            <a:pPr marL="0" lvl="0" indent="0" algn="ctr" rtl="0">
              <a:lnSpc>
                <a:spcPct val="90000"/>
              </a:lnSpc>
              <a:spcBef>
                <a:spcPts val="1000"/>
              </a:spcBef>
              <a:spcAft>
                <a:spcPts val="0"/>
              </a:spcAft>
              <a:buClr>
                <a:schemeClr val="dk1"/>
              </a:buClr>
              <a:buSzPct val="36803"/>
              <a:buFont typeface="Arial"/>
              <a:buNone/>
            </a:pPr>
            <a:r>
              <a:rPr lang="en" sz="9781">
                <a:solidFill>
                  <a:schemeClr val="dk1"/>
                </a:solidFill>
                <a:latin typeface="Comic Sans MS"/>
                <a:ea typeface="Comic Sans MS"/>
                <a:cs typeface="Comic Sans MS"/>
                <a:sym typeface="Comic Sans MS"/>
              </a:rPr>
              <a:t>Self- Regulation</a:t>
            </a:r>
            <a:endParaRPr sz="9781">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ct val="40909"/>
              <a:buFont typeface="Arial"/>
              <a:buNone/>
            </a:pPr>
            <a:endParaRPr sz="8800">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ct val="47368"/>
              <a:buFont typeface="Arial"/>
              <a:buNone/>
            </a:pPr>
            <a:r>
              <a:rPr lang="en" sz="7600">
                <a:solidFill>
                  <a:schemeClr val="dk1"/>
                </a:solidFill>
                <a:latin typeface="Comic Sans MS"/>
                <a:ea typeface="Comic Sans MS"/>
                <a:cs typeface="Comic Sans MS"/>
                <a:sym typeface="Comic Sans MS"/>
              </a:rPr>
              <a:t>Self- Regulation put simply is our ability to recognise and manage our emotions, behaviour and thinking in the context of everyday life. Self-regulation can go by many names, such as self-control, self-management and impulse control. It is defined as the best state of alertness of both the body and emotions for the specific situation.</a:t>
            </a:r>
            <a:endParaRPr sz="7600">
              <a:solidFill>
                <a:schemeClr val="dk1"/>
              </a:solidFill>
              <a:latin typeface="Comic Sans MS"/>
              <a:ea typeface="Comic Sans MS"/>
              <a:cs typeface="Comic Sans MS"/>
              <a:sym typeface="Comic Sans MS"/>
            </a:endParaRPr>
          </a:p>
          <a:p>
            <a:pPr marL="0" lvl="0" indent="0" algn="l" rtl="0">
              <a:lnSpc>
                <a:spcPct val="100000"/>
              </a:lnSpc>
              <a:spcBef>
                <a:spcPts val="0"/>
              </a:spcBef>
              <a:spcAft>
                <a:spcPts val="0"/>
              </a:spcAft>
              <a:buClr>
                <a:schemeClr val="dk1"/>
              </a:buClr>
              <a:buSzPct val="52941"/>
              <a:buFont typeface="Arial"/>
              <a:buNone/>
            </a:pPr>
            <a:endParaRPr sz="680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None/>
            </a:pPr>
            <a:endParaRPr sz="800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None/>
            </a:pPr>
            <a:endParaRPr sz="3750">
              <a:solidFill>
                <a:schemeClr val="dk1"/>
              </a:solidFill>
              <a:latin typeface="Comic Sans MS"/>
              <a:ea typeface="Comic Sans MS"/>
              <a:cs typeface="Comic Sans MS"/>
              <a:sym typeface="Comic Sans MS"/>
            </a:endParaRPr>
          </a:p>
          <a:p>
            <a:pPr marL="0" lvl="0" indent="0" algn="ctr" rtl="0">
              <a:lnSpc>
                <a:spcPct val="90000"/>
              </a:lnSpc>
              <a:spcBef>
                <a:spcPts val="1000"/>
              </a:spcBef>
              <a:spcAft>
                <a:spcPts val="0"/>
              </a:spcAft>
              <a:buClr>
                <a:srgbClr val="FF0000"/>
              </a:buClr>
              <a:buSzPct val="116129"/>
              <a:buFont typeface="Arial"/>
              <a:buNone/>
            </a:pPr>
            <a:endParaRPr sz="3100">
              <a:solidFill>
                <a:srgbClr val="FF0000"/>
              </a:solidFill>
              <a:latin typeface="Calibri"/>
              <a:ea typeface="Calibri"/>
              <a:cs typeface="Calibri"/>
              <a:sym typeface="Calibri"/>
            </a:endParaRPr>
          </a:p>
          <a:p>
            <a:pPr marL="228600" lvl="0" indent="-50800" algn="l" rtl="0">
              <a:lnSpc>
                <a:spcPct val="90000"/>
              </a:lnSpc>
              <a:spcBef>
                <a:spcPts val="1000"/>
              </a:spcBef>
              <a:spcAft>
                <a:spcPts val="0"/>
              </a:spcAft>
              <a:buClr>
                <a:schemeClr val="dk1"/>
              </a:buClr>
              <a:buSzPct val="100000"/>
              <a:buFont typeface="Arial"/>
              <a:buNone/>
            </a:pPr>
            <a:endParaRPr sz="2800" b="1">
              <a:solidFill>
                <a:schemeClr val="dk1"/>
              </a:solidFill>
              <a:latin typeface="Comic Sans MS"/>
              <a:ea typeface="Comic Sans MS"/>
              <a:cs typeface="Comic Sans MS"/>
              <a:sym typeface="Comic Sans MS"/>
            </a:endParaRPr>
          </a:p>
          <a:p>
            <a:pPr marL="0" lvl="0" indent="0" algn="l" rtl="0">
              <a:spcBef>
                <a:spcPts val="0"/>
              </a:spcBef>
              <a:spcAft>
                <a:spcPts val="1200"/>
              </a:spcAft>
              <a:buNone/>
            </a:pPr>
            <a:endParaRPr/>
          </a:p>
        </p:txBody>
      </p:sp>
      <p:sp>
        <p:nvSpPr>
          <p:cNvPr id="68" name="Google Shape;68;p15"/>
          <p:cNvSpPr txBox="1"/>
          <p:nvPr/>
        </p:nvSpPr>
        <p:spPr>
          <a:xfrm>
            <a:off x="57653" y="2102100"/>
            <a:ext cx="8220300" cy="304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500" u="sng"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 sz="1600" u="sng" dirty="0">
                <a:solidFill>
                  <a:schemeClr val="dk1"/>
                </a:solidFill>
                <a:latin typeface="Comic Sans MS"/>
                <a:ea typeface="Comic Sans MS"/>
                <a:cs typeface="Comic Sans MS"/>
                <a:sym typeface="Comic Sans MS"/>
              </a:rPr>
              <a:t>Scenario: Morning Rush </a:t>
            </a:r>
            <a:endParaRPr sz="1600" u="sng" dirty="0">
              <a:solidFill>
                <a:schemeClr val="dk1"/>
              </a:solidFill>
              <a:latin typeface="Comic Sans MS"/>
              <a:ea typeface="Comic Sans MS"/>
              <a:cs typeface="Comic Sans MS"/>
              <a:sym typeface="Comic Sans MS"/>
            </a:endParaRPr>
          </a:p>
          <a:p>
            <a:pPr marL="457200" lvl="0" indent="-330200" algn="l" rtl="0">
              <a:spcBef>
                <a:spcPts val="0"/>
              </a:spcBef>
              <a:spcAft>
                <a:spcPts val="0"/>
              </a:spcAft>
              <a:buClr>
                <a:schemeClr val="dk1"/>
              </a:buClr>
              <a:buSzPts val="1600"/>
              <a:buFont typeface="Comic Sans MS"/>
              <a:buChar char="-"/>
            </a:pPr>
            <a:r>
              <a:rPr lang="en" sz="1600" dirty="0">
                <a:solidFill>
                  <a:schemeClr val="dk1"/>
                </a:solidFill>
                <a:latin typeface="Comic Sans MS"/>
                <a:ea typeface="Comic Sans MS"/>
                <a:cs typeface="Comic Sans MS"/>
                <a:sym typeface="Comic Sans MS"/>
              </a:rPr>
              <a:t>7.45am Mum has important meeting.</a:t>
            </a:r>
            <a:endParaRPr sz="1600" dirty="0">
              <a:solidFill>
                <a:schemeClr val="dk1"/>
              </a:solidFill>
              <a:latin typeface="Comic Sans MS"/>
              <a:ea typeface="Comic Sans MS"/>
              <a:cs typeface="Comic Sans MS"/>
              <a:sym typeface="Comic Sans MS"/>
            </a:endParaRPr>
          </a:p>
          <a:p>
            <a:pPr marL="457200" lvl="0" indent="-330200" algn="l" rtl="0">
              <a:spcBef>
                <a:spcPts val="0"/>
              </a:spcBef>
              <a:spcAft>
                <a:spcPts val="0"/>
              </a:spcAft>
              <a:buClr>
                <a:schemeClr val="dk1"/>
              </a:buClr>
              <a:buSzPts val="1600"/>
              <a:buFont typeface="Comic Sans MS"/>
              <a:buChar char="-"/>
            </a:pPr>
            <a:r>
              <a:rPr lang="en" sz="1600" dirty="0">
                <a:solidFill>
                  <a:schemeClr val="dk1"/>
                </a:solidFill>
                <a:latin typeface="Comic Sans MS"/>
                <a:ea typeface="Comic Sans MS"/>
                <a:cs typeface="Comic Sans MS"/>
                <a:sym typeface="Comic Sans MS"/>
              </a:rPr>
              <a:t>Child has a toileting accident. </a:t>
            </a:r>
            <a:endParaRPr sz="1600" dirty="0">
              <a:solidFill>
                <a:schemeClr val="dk1"/>
              </a:solidFill>
              <a:latin typeface="Comic Sans MS"/>
              <a:ea typeface="Comic Sans MS"/>
              <a:cs typeface="Comic Sans MS"/>
              <a:sym typeface="Comic Sans MS"/>
            </a:endParaRPr>
          </a:p>
          <a:p>
            <a:pPr marL="457200" lvl="0" indent="-330200" algn="l" rtl="0">
              <a:spcBef>
                <a:spcPts val="0"/>
              </a:spcBef>
              <a:spcAft>
                <a:spcPts val="0"/>
              </a:spcAft>
              <a:buClr>
                <a:schemeClr val="dk1"/>
              </a:buClr>
              <a:buSzPts val="1600"/>
              <a:buFont typeface="Comic Sans MS"/>
              <a:buChar char="-"/>
            </a:pPr>
            <a:r>
              <a:rPr lang="en" sz="1600" dirty="0">
                <a:solidFill>
                  <a:schemeClr val="dk1"/>
                </a:solidFill>
                <a:latin typeface="Comic Sans MS"/>
                <a:ea typeface="Comic Sans MS"/>
                <a:cs typeface="Comic Sans MS"/>
                <a:sym typeface="Comic Sans MS"/>
              </a:rPr>
              <a:t>Mum’s immediate response is to dysregulate and shout</a:t>
            </a:r>
            <a:endParaRPr sz="1600" dirty="0">
              <a:solidFill>
                <a:schemeClr val="dk1"/>
              </a:solidFill>
              <a:latin typeface="Comic Sans MS"/>
              <a:ea typeface="Comic Sans MS"/>
              <a:cs typeface="Comic Sans MS"/>
              <a:sym typeface="Comic Sans MS"/>
            </a:endParaRPr>
          </a:p>
          <a:p>
            <a:pPr marL="0" lvl="0" indent="0" algn="l" rtl="0">
              <a:spcBef>
                <a:spcPts val="0"/>
              </a:spcBef>
              <a:spcAft>
                <a:spcPts val="0"/>
              </a:spcAft>
              <a:buNone/>
            </a:pPr>
            <a:r>
              <a:rPr lang="en" sz="1600" u="sng" dirty="0">
                <a:solidFill>
                  <a:schemeClr val="dk1"/>
                </a:solidFill>
                <a:latin typeface="Comic Sans MS"/>
                <a:ea typeface="Comic Sans MS"/>
                <a:cs typeface="Comic Sans MS"/>
                <a:sym typeface="Comic Sans MS"/>
              </a:rPr>
              <a:t>Regulation in Action</a:t>
            </a:r>
            <a:endParaRPr sz="1600" u="sng" dirty="0">
              <a:solidFill>
                <a:schemeClr val="dk1"/>
              </a:solidFill>
              <a:latin typeface="Comic Sans MS"/>
              <a:ea typeface="Comic Sans MS"/>
              <a:cs typeface="Comic Sans MS"/>
              <a:sym typeface="Comic Sans MS"/>
            </a:endParaRPr>
          </a:p>
          <a:p>
            <a:pPr marL="457200" lvl="0" indent="-330200" algn="l" rtl="0">
              <a:spcBef>
                <a:spcPts val="0"/>
              </a:spcBef>
              <a:spcAft>
                <a:spcPts val="0"/>
              </a:spcAft>
              <a:buClr>
                <a:schemeClr val="dk1"/>
              </a:buClr>
              <a:buSzPts val="1600"/>
              <a:buFont typeface="Comic Sans MS"/>
              <a:buAutoNum type="arabicPeriod"/>
            </a:pPr>
            <a:r>
              <a:rPr lang="en" sz="1600" dirty="0">
                <a:solidFill>
                  <a:schemeClr val="dk1"/>
                </a:solidFill>
                <a:latin typeface="Comic Sans MS"/>
                <a:ea typeface="Comic Sans MS"/>
                <a:cs typeface="Comic Sans MS"/>
                <a:sym typeface="Comic Sans MS"/>
              </a:rPr>
              <a:t>Pause and breathe- Parent recognises she’s in the </a:t>
            </a:r>
            <a:endParaRPr sz="1600" dirty="0">
              <a:solidFill>
                <a:schemeClr val="dk1"/>
              </a:solidFill>
              <a:latin typeface="Comic Sans MS"/>
              <a:ea typeface="Comic Sans MS"/>
              <a:cs typeface="Comic Sans MS"/>
              <a:sym typeface="Comic Sans MS"/>
            </a:endParaRPr>
          </a:p>
          <a:p>
            <a:pPr marL="457200" lvl="0" indent="0" algn="l" rtl="0">
              <a:spcBef>
                <a:spcPts val="0"/>
              </a:spcBef>
              <a:spcAft>
                <a:spcPts val="0"/>
              </a:spcAft>
              <a:buNone/>
            </a:pPr>
            <a:r>
              <a:rPr lang="en" sz="1600" dirty="0">
                <a:solidFill>
                  <a:schemeClr val="dk1"/>
                </a:solidFill>
                <a:latin typeface="Comic Sans MS"/>
                <a:ea typeface="Comic Sans MS"/>
                <a:cs typeface="Comic Sans MS"/>
                <a:sym typeface="Comic Sans MS"/>
              </a:rPr>
              <a:t>yellow zone and takes 3 deep breaths.</a:t>
            </a:r>
            <a:endParaRPr sz="1600" dirty="0">
              <a:solidFill>
                <a:schemeClr val="dk1"/>
              </a:solidFill>
              <a:latin typeface="Comic Sans MS"/>
              <a:ea typeface="Comic Sans MS"/>
              <a:cs typeface="Comic Sans MS"/>
              <a:sym typeface="Comic Sans MS"/>
            </a:endParaRPr>
          </a:p>
          <a:p>
            <a:pPr marL="457200" lvl="0" indent="-330200" algn="l" rtl="0">
              <a:spcBef>
                <a:spcPts val="0"/>
              </a:spcBef>
              <a:spcAft>
                <a:spcPts val="0"/>
              </a:spcAft>
              <a:buClr>
                <a:schemeClr val="dk1"/>
              </a:buClr>
              <a:buSzPts val="1600"/>
              <a:buFont typeface="Comic Sans MS"/>
              <a:buAutoNum type="arabicPeriod"/>
            </a:pPr>
            <a:r>
              <a:rPr lang="en" sz="1600" dirty="0">
                <a:solidFill>
                  <a:schemeClr val="dk1"/>
                </a:solidFill>
                <a:latin typeface="Comic Sans MS"/>
                <a:ea typeface="Comic Sans MS"/>
                <a:cs typeface="Comic Sans MS"/>
                <a:sym typeface="Comic Sans MS"/>
              </a:rPr>
              <a:t>Self Talk- I can stay calm, it’s ok if I am late,</a:t>
            </a:r>
            <a:endParaRPr sz="1600" dirty="0">
              <a:solidFill>
                <a:schemeClr val="dk1"/>
              </a:solidFill>
              <a:latin typeface="Comic Sans MS"/>
              <a:ea typeface="Comic Sans MS"/>
              <a:cs typeface="Comic Sans MS"/>
              <a:sym typeface="Comic Sans MS"/>
            </a:endParaRPr>
          </a:p>
          <a:p>
            <a:pPr marL="457200" lvl="0" indent="-330200" algn="l" rtl="0">
              <a:spcBef>
                <a:spcPts val="0"/>
              </a:spcBef>
              <a:spcAft>
                <a:spcPts val="0"/>
              </a:spcAft>
              <a:buClr>
                <a:schemeClr val="dk1"/>
              </a:buClr>
              <a:buSzPts val="1600"/>
              <a:buFont typeface="Comic Sans MS"/>
              <a:buAutoNum type="arabicPeriod"/>
            </a:pPr>
            <a:r>
              <a:rPr lang="en" sz="1600" dirty="0">
                <a:solidFill>
                  <a:schemeClr val="dk1"/>
                </a:solidFill>
                <a:latin typeface="Comic Sans MS"/>
                <a:ea typeface="Comic Sans MS"/>
                <a:cs typeface="Comic Sans MS"/>
                <a:sym typeface="Comic Sans MS"/>
              </a:rPr>
              <a:t>Accidents happen. </a:t>
            </a:r>
            <a:endParaRPr sz="1600" dirty="0">
              <a:solidFill>
                <a:schemeClr val="dk1"/>
              </a:solidFill>
              <a:latin typeface="Comic Sans MS"/>
              <a:ea typeface="Comic Sans MS"/>
              <a:cs typeface="Comic Sans MS"/>
              <a:sym typeface="Comic Sans MS"/>
            </a:endParaRPr>
          </a:p>
          <a:p>
            <a:pPr marL="457200" lvl="0" indent="-330200" algn="l" rtl="0">
              <a:spcBef>
                <a:spcPts val="0"/>
              </a:spcBef>
              <a:spcAft>
                <a:spcPts val="0"/>
              </a:spcAft>
              <a:buClr>
                <a:schemeClr val="dk1"/>
              </a:buClr>
              <a:buSzPts val="1600"/>
              <a:buFont typeface="Comic Sans MS"/>
              <a:buAutoNum type="arabicPeriod"/>
            </a:pPr>
            <a:r>
              <a:rPr lang="en" sz="1600" dirty="0">
                <a:solidFill>
                  <a:schemeClr val="dk1"/>
                </a:solidFill>
                <a:latin typeface="Comic Sans MS"/>
                <a:ea typeface="Comic Sans MS"/>
                <a:cs typeface="Comic Sans MS"/>
                <a:sym typeface="Comic Sans MS"/>
              </a:rPr>
              <a:t>Quick plan: Let’s change and be on our way. </a:t>
            </a:r>
            <a:endParaRPr sz="1600" dirty="0">
              <a:solidFill>
                <a:schemeClr val="dk1"/>
              </a:solidFill>
              <a:latin typeface="Comic Sans MS"/>
              <a:ea typeface="Comic Sans MS"/>
              <a:cs typeface="Comic Sans MS"/>
              <a:sym typeface="Comic Sans MS"/>
            </a:endParaRPr>
          </a:p>
          <a:p>
            <a:pPr marL="457200" lvl="0" indent="-323850" algn="l" rtl="0">
              <a:spcBef>
                <a:spcPts val="0"/>
              </a:spcBef>
              <a:spcAft>
                <a:spcPts val="0"/>
              </a:spcAft>
              <a:buClr>
                <a:schemeClr val="dk1"/>
              </a:buClr>
              <a:buSzPts val="1500"/>
              <a:buFont typeface="Comic Sans MS"/>
              <a:buAutoNum type="arabicPeriod"/>
            </a:pPr>
            <a:r>
              <a:rPr lang="en" sz="1600" dirty="0">
                <a:solidFill>
                  <a:schemeClr val="dk1"/>
                </a:solidFill>
                <a:latin typeface="Comic Sans MS"/>
                <a:ea typeface="Comic Sans MS"/>
                <a:cs typeface="Comic Sans MS"/>
                <a:sym typeface="Comic Sans MS"/>
              </a:rPr>
              <a:t>She helped the child remain calm and feel safe</a:t>
            </a:r>
            <a:r>
              <a:rPr lang="en" sz="1500" dirty="0">
                <a:solidFill>
                  <a:schemeClr val="dk1"/>
                </a:solidFill>
                <a:latin typeface="Comic Sans MS"/>
                <a:ea typeface="Comic Sans MS"/>
                <a:cs typeface="Comic Sans MS"/>
                <a:sym typeface="Comic Sans MS"/>
              </a:rPr>
              <a:t>. </a:t>
            </a:r>
            <a:endParaRPr sz="1500" dirty="0">
              <a:solidFill>
                <a:schemeClr val="dk1"/>
              </a:solidFill>
              <a:latin typeface="Comic Sans MS"/>
              <a:ea typeface="Comic Sans MS"/>
              <a:cs typeface="Comic Sans MS"/>
              <a:sym typeface="Comic Sans MS"/>
            </a:endParaRPr>
          </a:p>
        </p:txBody>
      </p:sp>
      <p:pic>
        <p:nvPicPr>
          <p:cNvPr id="69" name="Google Shape;69;p15"/>
          <p:cNvPicPr preferRelativeResize="0"/>
          <p:nvPr/>
        </p:nvPicPr>
        <p:blipFill>
          <a:blip r:embed="rId3">
            <a:alphaModFix/>
          </a:blip>
          <a:stretch>
            <a:fillRect/>
          </a:stretch>
        </p:blipFill>
        <p:spPr>
          <a:xfrm>
            <a:off x="6278018" y="2524743"/>
            <a:ext cx="2430100" cy="1890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8">
                                            <p:txEl>
                                              <p:pRg st="1" end="1"/>
                                            </p:txEl>
                                          </p:spTgt>
                                        </p:tgtEl>
                                        <p:attrNameLst>
                                          <p:attrName>style.visibility</p:attrName>
                                        </p:attrNameLst>
                                      </p:cBhvr>
                                      <p:to>
                                        <p:strVal val="visible"/>
                                      </p:to>
                                    </p:set>
                                    <p:animEffect transition="in" filter="fade">
                                      <p:cBhvr>
                                        <p:cTn id="7" dur="1000"/>
                                        <p:tgtEl>
                                          <p:spTgt spid="68">
                                            <p:txEl>
                                              <p:pRg st="1" end="1"/>
                                            </p:txEl>
                                          </p:spTgt>
                                        </p:tgtEl>
                                      </p:cBhvr>
                                    </p:animEffect>
                                    <p:anim calcmode="lin" valueType="num">
                                      <p:cBhvr>
                                        <p:cTn id="8" dur="1000" fill="hold"/>
                                        <p:tgtEl>
                                          <p:spTgt spid="68">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8">
                                            <p:txEl>
                                              <p:pRg st="2" end="2"/>
                                            </p:txEl>
                                          </p:spTgt>
                                        </p:tgtEl>
                                        <p:attrNameLst>
                                          <p:attrName>style.visibility</p:attrName>
                                        </p:attrNameLst>
                                      </p:cBhvr>
                                      <p:to>
                                        <p:strVal val="visible"/>
                                      </p:to>
                                    </p:set>
                                    <p:anim calcmode="lin" valueType="num">
                                      <p:cBhvr additive="base">
                                        <p:cTn id="14" dur="500" fill="hold"/>
                                        <p:tgtEl>
                                          <p:spTgt spid="68">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68">
                                            <p:txEl>
                                              <p:pRg st="2" end="2"/>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68">
                                            <p:txEl>
                                              <p:pRg st="3" end="3"/>
                                            </p:txEl>
                                          </p:spTgt>
                                        </p:tgtEl>
                                        <p:attrNameLst>
                                          <p:attrName>style.visibility</p:attrName>
                                        </p:attrNameLst>
                                      </p:cBhvr>
                                      <p:to>
                                        <p:strVal val="visible"/>
                                      </p:to>
                                    </p:set>
                                    <p:anim calcmode="lin" valueType="num">
                                      <p:cBhvr additive="base">
                                        <p:cTn id="18" dur="500" fill="hold"/>
                                        <p:tgtEl>
                                          <p:spTgt spid="68">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68">
                                            <p:txEl>
                                              <p:pRg st="3" end="3"/>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8">
                                            <p:txEl>
                                              <p:pRg st="4" end="4"/>
                                            </p:txEl>
                                          </p:spTgt>
                                        </p:tgtEl>
                                        <p:attrNameLst>
                                          <p:attrName>style.visibility</p:attrName>
                                        </p:attrNameLst>
                                      </p:cBhvr>
                                      <p:to>
                                        <p:strVal val="visible"/>
                                      </p:to>
                                    </p:set>
                                    <p:anim calcmode="lin" valueType="num">
                                      <p:cBhvr additive="base">
                                        <p:cTn id="22" dur="500" fill="hold"/>
                                        <p:tgtEl>
                                          <p:spTgt spid="68">
                                            <p:txEl>
                                              <p:pRg st="4" end="4"/>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6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8">
                                            <p:txEl>
                                              <p:pRg st="5" end="5"/>
                                            </p:txEl>
                                          </p:spTgt>
                                        </p:tgtEl>
                                        <p:attrNameLst>
                                          <p:attrName>style.visibility</p:attrName>
                                        </p:attrNameLst>
                                      </p:cBhvr>
                                      <p:to>
                                        <p:strVal val="visible"/>
                                      </p:to>
                                    </p:set>
                                    <p:anim calcmode="lin" valueType="num">
                                      <p:cBhvr additive="base">
                                        <p:cTn id="28" dur="500" fill="hold"/>
                                        <p:tgtEl>
                                          <p:spTgt spid="68">
                                            <p:txEl>
                                              <p:pRg st="5" end="5"/>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6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68">
                                            <p:txEl>
                                              <p:pRg st="6" end="6"/>
                                            </p:txEl>
                                          </p:spTgt>
                                        </p:tgtEl>
                                        <p:attrNameLst>
                                          <p:attrName>style.visibility</p:attrName>
                                        </p:attrNameLst>
                                      </p:cBhvr>
                                      <p:to>
                                        <p:strVal val="visible"/>
                                      </p:to>
                                    </p:set>
                                    <p:anim calcmode="lin" valueType="num">
                                      <p:cBhvr additive="base">
                                        <p:cTn id="34" dur="500" fill="hold"/>
                                        <p:tgtEl>
                                          <p:spTgt spid="68">
                                            <p:txEl>
                                              <p:pRg st="6" end="6"/>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68">
                                            <p:txEl>
                                              <p:pRg st="6" end="6"/>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68">
                                            <p:txEl>
                                              <p:pRg st="7" end="7"/>
                                            </p:txEl>
                                          </p:spTgt>
                                        </p:tgtEl>
                                        <p:attrNameLst>
                                          <p:attrName>style.visibility</p:attrName>
                                        </p:attrNameLst>
                                      </p:cBhvr>
                                      <p:to>
                                        <p:strVal val="visible"/>
                                      </p:to>
                                    </p:set>
                                    <p:anim calcmode="lin" valueType="num">
                                      <p:cBhvr additive="base">
                                        <p:cTn id="38" dur="500" fill="hold"/>
                                        <p:tgtEl>
                                          <p:spTgt spid="68">
                                            <p:txEl>
                                              <p:pRg st="7" end="7"/>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68">
                                            <p:txEl>
                                              <p:pRg st="7" end="7"/>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8">
                                            <p:txEl>
                                              <p:pRg st="8" end="8"/>
                                            </p:txEl>
                                          </p:spTgt>
                                        </p:tgtEl>
                                        <p:attrNameLst>
                                          <p:attrName>style.visibility</p:attrName>
                                        </p:attrNameLst>
                                      </p:cBhvr>
                                      <p:to>
                                        <p:strVal val="visible"/>
                                      </p:to>
                                    </p:set>
                                    <p:anim calcmode="lin" valueType="num">
                                      <p:cBhvr additive="base">
                                        <p:cTn id="42" dur="500" fill="hold"/>
                                        <p:tgtEl>
                                          <p:spTgt spid="68">
                                            <p:txEl>
                                              <p:pRg st="8" end="8"/>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68">
                                            <p:txEl>
                                              <p:pRg st="8" end="8"/>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68">
                                            <p:txEl>
                                              <p:pRg st="9" end="9"/>
                                            </p:txEl>
                                          </p:spTgt>
                                        </p:tgtEl>
                                        <p:attrNameLst>
                                          <p:attrName>style.visibility</p:attrName>
                                        </p:attrNameLst>
                                      </p:cBhvr>
                                      <p:to>
                                        <p:strVal val="visible"/>
                                      </p:to>
                                    </p:set>
                                    <p:anim calcmode="lin" valueType="num">
                                      <p:cBhvr additive="base">
                                        <p:cTn id="46" dur="500" fill="hold"/>
                                        <p:tgtEl>
                                          <p:spTgt spid="68">
                                            <p:txEl>
                                              <p:pRg st="9" end="9"/>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8">
                                            <p:txEl>
                                              <p:pRg st="9" end="9"/>
                                            </p:txEl>
                                          </p:spTgt>
                                        </p:tgtEl>
                                        <p:attrNameLst>
                                          <p:attrName>ppt_y</p:attrName>
                                        </p:attrNameLst>
                                      </p:cBhvr>
                                      <p:tavLst>
                                        <p:tav tm="0">
                                          <p:val>
                                            <p:strVal val="1+#ppt_h/2"/>
                                          </p:val>
                                        </p:tav>
                                        <p:tav tm="100000">
                                          <p:val>
                                            <p:strVal val="#ppt_y"/>
                                          </p:val>
                                        </p:tav>
                                      </p:tavLst>
                                    </p:anim>
                                  </p:childTnLst>
                                </p:cTn>
                              </p:par>
                              <p:par>
                                <p:cTn id="48" presetID="2" presetClass="entr" presetSubtype="4" fill="hold" nodeType="withEffect">
                                  <p:stCondLst>
                                    <p:cond delay="0"/>
                                  </p:stCondLst>
                                  <p:childTnLst>
                                    <p:set>
                                      <p:cBhvr>
                                        <p:cTn id="49" dur="1" fill="hold">
                                          <p:stCondLst>
                                            <p:cond delay="0"/>
                                          </p:stCondLst>
                                        </p:cTn>
                                        <p:tgtEl>
                                          <p:spTgt spid="68">
                                            <p:txEl>
                                              <p:pRg st="10" end="10"/>
                                            </p:txEl>
                                          </p:spTgt>
                                        </p:tgtEl>
                                        <p:attrNameLst>
                                          <p:attrName>style.visibility</p:attrName>
                                        </p:attrNameLst>
                                      </p:cBhvr>
                                      <p:to>
                                        <p:strVal val="visible"/>
                                      </p:to>
                                    </p:set>
                                    <p:anim calcmode="lin" valueType="num">
                                      <p:cBhvr additive="base">
                                        <p:cTn id="50" dur="500" fill="hold"/>
                                        <p:tgtEl>
                                          <p:spTgt spid="68">
                                            <p:txEl>
                                              <p:pRg st="10" end="10"/>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68">
                                            <p:txEl>
                                              <p:pRg st="10" end="10"/>
                                            </p:txEl>
                                          </p:spTgt>
                                        </p:tgtEl>
                                        <p:attrNameLst>
                                          <p:attrName>ppt_y</p:attrName>
                                        </p:attrNameLst>
                                      </p:cBhvr>
                                      <p:tavLst>
                                        <p:tav tm="0">
                                          <p:val>
                                            <p:strVal val="1+#ppt_h/2"/>
                                          </p:val>
                                        </p:tav>
                                        <p:tav tm="100000">
                                          <p:val>
                                            <p:strVal val="#ppt_y"/>
                                          </p:val>
                                        </p:tav>
                                      </p:tavLst>
                                    </p:anim>
                                  </p:childTnLst>
                                </p:cTn>
                              </p:par>
                              <p:par>
                                <p:cTn id="52" presetID="2" presetClass="entr" presetSubtype="4" fill="hold" nodeType="withEffect">
                                  <p:stCondLst>
                                    <p:cond delay="0"/>
                                  </p:stCondLst>
                                  <p:childTnLst>
                                    <p:set>
                                      <p:cBhvr>
                                        <p:cTn id="53" dur="1" fill="hold">
                                          <p:stCondLst>
                                            <p:cond delay="0"/>
                                          </p:stCondLst>
                                        </p:cTn>
                                        <p:tgtEl>
                                          <p:spTgt spid="68">
                                            <p:txEl>
                                              <p:pRg st="11" end="11"/>
                                            </p:txEl>
                                          </p:spTgt>
                                        </p:tgtEl>
                                        <p:attrNameLst>
                                          <p:attrName>style.visibility</p:attrName>
                                        </p:attrNameLst>
                                      </p:cBhvr>
                                      <p:to>
                                        <p:strVal val="visible"/>
                                      </p:to>
                                    </p:set>
                                    <p:anim calcmode="lin" valueType="num">
                                      <p:cBhvr additive="base">
                                        <p:cTn id="54" dur="500" fill="hold"/>
                                        <p:tgtEl>
                                          <p:spTgt spid="68">
                                            <p:txEl>
                                              <p:pRg st="11" end="11"/>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68">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sz="4400">
                <a:latin typeface="Comic Sans MS"/>
                <a:ea typeface="Comic Sans MS"/>
                <a:cs typeface="Comic Sans MS"/>
                <a:sym typeface="Comic Sans MS"/>
              </a:rPr>
              <a:t>What are the </a:t>
            </a:r>
            <a:r>
              <a:rPr lang="en" sz="4400">
                <a:solidFill>
                  <a:srgbClr val="0070C0"/>
                </a:solidFill>
                <a:latin typeface="Comic Sans MS"/>
                <a:ea typeface="Comic Sans MS"/>
                <a:cs typeface="Comic Sans MS"/>
                <a:sym typeface="Comic Sans MS"/>
              </a:rPr>
              <a:t>Z</a:t>
            </a:r>
            <a:r>
              <a:rPr lang="en" sz="4400">
                <a:solidFill>
                  <a:srgbClr val="00B050"/>
                </a:solidFill>
                <a:latin typeface="Comic Sans MS"/>
                <a:ea typeface="Comic Sans MS"/>
                <a:cs typeface="Comic Sans MS"/>
                <a:sym typeface="Comic Sans MS"/>
              </a:rPr>
              <a:t>o</a:t>
            </a:r>
            <a:r>
              <a:rPr lang="en" sz="4400">
                <a:solidFill>
                  <a:srgbClr val="FFC000"/>
                </a:solidFill>
                <a:latin typeface="Comic Sans MS"/>
                <a:ea typeface="Comic Sans MS"/>
                <a:cs typeface="Comic Sans MS"/>
                <a:sym typeface="Comic Sans MS"/>
              </a:rPr>
              <a:t>n</a:t>
            </a:r>
            <a:r>
              <a:rPr lang="en" sz="4400">
                <a:solidFill>
                  <a:srgbClr val="FF0000"/>
                </a:solidFill>
                <a:latin typeface="Comic Sans MS"/>
                <a:ea typeface="Comic Sans MS"/>
                <a:cs typeface="Comic Sans MS"/>
                <a:sym typeface="Comic Sans MS"/>
              </a:rPr>
              <a:t>e</a:t>
            </a:r>
            <a:r>
              <a:rPr lang="en" sz="4400">
                <a:latin typeface="Comic Sans MS"/>
                <a:ea typeface="Comic Sans MS"/>
                <a:cs typeface="Comic Sans MS"/>
                <a:sym typeface="Comic Sans MS"/>
              </a:rPr>
              <a:t>s?</a:t>
            </a:r>
            <a:endParaRPr>
              <a:latin typeface="Comic Sans MS"/>
              <a:ea typeface="Comic Sans MS"/>
              <a:cs typeface="Comic Sans MS"/>
              <a:sym typeface="Comic Sans MS"/>
            </a:endParaRPr>
          </a:p>
        </p:txBody>
      </p:sp>
      <p:sp>
        <p:nvSpPr>
          <p:cNvPr id="75" name="Google Shape;75;p16"/>
          <p:cNvSpPr txBox="1">
            <a:spLocks noGrp="1"/>
          </p:cNvSpPr>
          <p:nvPr>
            <p:ph type="body" idx="1"/>
          </p:nvPr>
        </p:nvSpPr>
        <p:spPr>
          <a:xfrm>
            <a:off x="311700" y="1251925"/>
            <a:ext cx="8520600" cy="3676500"/>
          </a:xfrm>
          <a:prstGeom prst="rect">
            <a:avLst/>
          </a:prstGeom>
        </p:spPr>
        <p:txBody>
          <a:bodyPr spcFirstLastPara="1" wrap="square" lIns="91425" tIns="91425" rIns="91425" bIns="91425" anchor="t" anchorCtr="0">
            <a:normAutofit fontScale="55000" lnSpcReduction="20000"/>
          </a:bodyPr>
          <a:lstStyle/>
          <a:p>
            <a:pPr marL="0" lvl="0" indent="0" algn="l" rtl="0">
              <a:lnSpc>
                <a:spcPct val="90000"/>
              </a:lnSpc>
              <a:spcBef>
                <a:spcPts val="1000"/>
              </a:spcBef>
              <a:spcAft>
                <a:spcPts val="0"/>
              </a:spcAft>
              <a:buNone/>
            </a:pPr>
            <a:endParaRPr sz="3750">
              <a:solidFill>
                <a:schemeClr val="dk1"/>
              </a:solidFill>
              <a:latin typeface="Comic Sans MS"/>
              <a:ea typeface="Comic Sans MS"/>
              <a:cs typeface="Comic Sans MS"/>
              <a:sym typeface="Comic Sans MS"/>
            </a:endParaRPr>
          </a:p>
          <a:p>
            <a:pPr marL="457200" lvl="0" indent="-359568" algn="l" rtl="0">
              <a:lnSpc>
                <a:spcPct val="90000"/>
              </a:lnSpc>
              <a:spcBef>
                <a:spcPts val="1000"/>
              </a:spcBef>
              <a:spcAft>
                <a:spcPts val="0"/>
              </a:spcAft>
              <a:buClr>
                <a:schemeClr val="dk1"/>
              </a:buClr>
              <a:buSzPct val="100000"/>
              <a:buFont typeface="Comic Sans MS"/>
              <a:buChar char="●"/>
            </a:pPr>
            <a:r>
              <a:rPr lang="en" sz="3750">
                <a:solidFill>
                  <a:schemeClr val="dk1"/>
                </a:solidFill>
                <a:latin typeface="Comic Sans MS"/>
                <a:ea typeface="Comic Sans MS"/>
                <a:cs typeface="Comic Sans MS"/>
                <a:sym typeface="Comic Sans MS"/>
              </a:rPr>
              <a:t>Uses 4 coloured Zones to categorise feelings and emotions.   </a:t>
            </a:r>
            <a:endParaRPr sz="375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ct val="29333"/>
              <a:buFont typeface="Arial"/>
              <a:buNone/>
            </a:pPr>
            <a:r>
              <a:rPr lang="en" sz="3750">
                <a:solidFill>
                  <a:schemeClr val="dk1"/>
                </a:solidFill>
                <a:latin typeface="Comic Sans MS"/>
                <a:ea typeface="Comic Sans MS"/>
                <a:cs typeface="Comic Sans MS"/>
                <a:sym typeface="Comic Sans MS"/>
              </a:rPr>
              <a:t>What do the </a:t>
            </a:r>
            <a:r>
              <a:rPr lang="en" sz="3750">
                <a:solidFill>
                  <a:srgbClr val="0070C0"/>
                </a:solidFill>
                <a:latin typeface="Comic Sans MS"/>
                <a:ea typeface="Comic Sans MS"/>
                <a:cs typeface="Comic Sans MS"/>
                <a:sym typeface="Comic Sans MS"/>
              </a:rPr>
              <a:t>Z</a:t>
            </a:r>
            <a:r>
              <a:rPr lang="en" sz="3750">
                <a:solidFill>
                  <a:srgbClr val="00B050"/>
                </a:solidFill>
                <a:latin typeface="Comic Sans MS"/>
                <a:ea typeface="Comic Sans MS"/>
                <a:cs typeface="Comic Sans MS"/>
                <a:sym typeface="Comic Sans MS"/>
              </a:rPr>
              <a:t>O</a:t>
            </a:r>
            <a:r>
              <a:rPr lang="en" sz="3750">
                <a:solidFill>
                  <a:srgbClr val="FFFF00"/>
                </a:solidFill>
                <a:latin typeface="Comic Sans MS"/>
                <a:ea typeface="Comic Sans MS"/>
                <a:cs typeface="Comic Sans MS"/>
                <a:sym typeface="Comic Sans MS"/>
              </a:rPr>
              <a:t>N</a:t>
            </a:r>
            <a:r>
              <a:rPr lang="en" sz="3750">
                <a:solidFill>
                  <a:srgbClr val="FF0000"/>
                </a:solidFill>
                <a:latin typeface="Comic Sans MS"/>
                <a:ea typeface="Comic Sans MS"/>
                <a:cs typeface="Comic Sans MS"/>
                <a:sym typeface="Comic Sans MS"/>
              </a:rPr>
              <a:t>E</a:t>
            </a:r>
            <a:r>
              <a:rPr lang="en" sz="3750">
                <a:solidFill>
                  <a:schemeClr val="dk1"/>
                </a:solidFill>
                <a:latin typeface="Comic Sans MS"/>
                <a:ea typeface="Comic Sans MS"/>
                <a:cs typeface="Comic Sans MS"/>
                <a:sym typeface="Comic Sans MS"/>
              </a:rPr>
              <a:t>S of Regulation® do? </a:t>
            </a:r>
            <a:endParaRPr sz="375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ct val="29333"/>
              <a:buFont typeface="Arial"/>
              <a:buNone/>
            </a:pPr>
            <a:r>
              <a:rPr lang="en" sz="3750">
                <a:solidFill>
                  <a:schemeClr val="dk1"/>
                </a:solidFill>
                <a:latin typeface="Comic Sans MS"/>
                <a:ea typeface="Comic Sans MS"/>
                <a:cs typeface="Comic Sans MS"/>
                <a:sym typeface="Comic Sans MS"/>
              </a:rPr>
              <a:t>The ZONES are designed to help YOU self regulate by recognising when you are in different zones and how to use strategies to change or stay in the zone you are in.</a:t>
            </a:r>
            <a:endParaRPr sz="375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ct val="29333"/>
              <a:buFont typeface="Arial"/>
              <a:buNone/>
            </a:pPr>
            <a:r>
              <a:rPr lang="en" sz="3750">
                <a:solidFill>
                  <a:schemeClr val="dk1"/>
                </a:solidFill>
                <a:latin typeface="Comic Sans MS"/>
                <a:ea typeface="Comic Sans MS"/>
                <a:cs typeface="Comic Sans MS"/>
                <a:sym typeface="Comic Sans MS"/>
              </a:rPr>
              <a:t>For example, when a child plays in the playground, it is beneficial to have a higher state of alertness, however, that same state would not be appropriate in say the classroom learning. So ,it is important you all become aware of  your different zones and when it is appropriate to be in that zone.</a:t>
            </a:r>
            <a:endParaRPr sz="3750">
              <a:solidFill>
                <a:schemeClr val="dk1"/>
              </a:solidFill>
              <a:latin typeface="Comic Sans MS"/>
              <a:ea typeface="Comic Sans MS"/>
              <a:cs typeface="Comic Sans MS"/>
              <a:sym typeface="Comic Sans MS"/>
            </a:endParaRPr>
          </a:p>
          <a:p>
            <a:pPr marL="0" lvl="0" indent="0" algn="l" rtl="0">
              <a:spcBef>
                <a:spcPts val="0"/>
              </a:spcBef>
              <a:spcAft>
                <a:spcPts val="120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270875" y="147600"/>
            <a:ext cx="8520600" cy="572700"/>
          </a:xfrm>
          <a:prstGeom prst="rect">
            <a:avLst/>
          </a:prstGeom>
        </p:spPr>
        <p:txBody>
          <a:bodyPr spcFirstLastPara="1" wrap="square" lIns="91425" tIns="91425" rIns="91425" bIns="91425" anchor="t" anchorCtr="0">
            <a:normAutofit fontScale="90000"/>
          </a:bodyPr>
          <a:lstStyle/>
          <a:p>
            <a:pPr marL="0" lvl="0" indent="0" algn="l" rtl="0">
              <a:lnSpc>
                <a:spcPct val="90000"/>
              </a:lnSpc>
              <a:spcBef>
                <a:spcPts val="0"/>
              </a:spcBef>
              <a:spcAft>
                <a:spcPts val="0"/>
              </a:spcAft>
              <a:buClr>
                <a:schemeClr val="dk1"/>
              </a:buClr>
              <a:buSzPts val="990"/>
              <a:buFont typeface="Arial"/>
              <a:buNone/>
            </a:pPr>
            <a:r>
              <a:rPr lang="en" sz="4400" b="1">
                <a:latin typeface="Calibri"/>
                <a:ea typeface="Calibri"/>
                <a:cs typeface="Calibri"/>
                <a:sym typeface="Calibri"/>
              </a:rPr>
              <a:t>          </a:t>
            </a:r>
            <a:r>
              <a:rPr lang="en" sz="3622" b="1">
                <a:latin typeface="Comic Sans MS"/>
                <a:ea typeface="Comic Sans MS"/>
                <a:cs typeface="Comic Sans MS"/>
                <a:sym typeface="Comic Sans MS"/>
              </a:rPr>
              <a:t>THE </a:t>
            </a:r>
            <a:r>
              <a:rPr lang="en" sz="3622" b="1">
                <a:solidFill>
                  <a:srgbClr val="00B0F0"/>
                </a:solidFill>
                <a:latin typeface="Comic Sans MS"/>
                <a:ea typeface="Comic Sans MS"/>
                <a:cs typeface="Comic Sans MS"/>
                <a:sym typeface="Comic Sans MS"/>
              </a:rPr>
              <a:t>Z</a:t>
            </a:r>
            <a:r>
              <a:rPr lang="en" sz="3622" b="1">
                <a:solidFill>
                  <a:srgbClr val="00B050"/>
                </a:solidFill>
                <a:latin typeface="Comic Sans MS"/>
                <a:ea typeface="Comic Sans MS"/>
                <a:cs typeface="Comic Sans MS"/>
                <a:sym typeface="Comic Sans MS"/>
              </a:rPr>
              <a:t>O</a:t>
            </a:r>
            <a:r>
              <a:rPr lang="en" sz="3622" b="1">
                <a:solidFill>
                  <a:srgbClr val="FFFF00"/>
                </a:solidFill>
                <a:latin typeface="Comic Sans MS"/>
                <a:ea typeface="Comic Sans MS"/>
                <a:cs typeface="Comic Sans MS"/>
                <a:sym typeface="Comic Sans MS"/>
              </a:rPr>
              <a:t>N</a:t>
            </a:r>
            <a:r>
              <a:rPr lang="en" sz="3622" b="1">
                <a:solidFill>
                  <a:srgbClr val="FA3E3E"/>
                </a:solidFill>
                <a:latin typeface="Comic Sans MS"/>
                <a:ea typeface="Comic Sans MS"/>
                <a:cs typeface="Comic Sans MS"/>
                <a:sym typeface="Comic Sans MS"/>
              </a:rPr>
              <a:t>E</a:t>
            </a:r>
            <a:r>
              <a:rPr lang="en" sz="3622" b="1">
                <a:latin typeface="Comic Sans MS"/>
                <a:ea typeface="Comic Sans MS"/>
                <a:cs typeface="Comic Sans MS"/>
                <a:sym typeface="Comic Sans MS"/>
              </a:rPr>
              <a:t>S OF REGULATION</a:t>
            </a:r>
            <a:endParaRPr sz="2022">
              <a:latin typeface="Comic Sans MS"/>
              <a:ea typeface="Comic Sans MS"/>
              <a:cs typeface="Comic Sans MS"/>
              <a:sym typeface="Comic Sans MS"/>
            </a:endParaRPr>
          </a:p>
        </p:txBody>
      </p:sp>
      <p:pic>
        <p:nvPicPr>
          <p:cNvPr id="81" name="Google Shape;81;p17"/>
          <p:cNvPicPr preferRelativeResize="0"/>
          <p:nvPr/>
        </p:nvPicPr>
        <p:blipFill rotWithShape="1">
          <a:blip r:embed="rId3">
            <a:alphaModFix/>
          </a:blip>
          <a:srcRect/>
          <a:stretch/>
        </p:blipFill>
        <p:spPr>
          <a:xfrm>
            <a:off x="625588" y="820825"/>
            <a:ext cx="7892824" cy="2630751"/>
          </a:xfrm>
          <a:prstGeom prst="rect">
            <a:avLst/>
          </a:prstGeom>
          <a:noFill/>
          <a:ln>
            <a:noFill/>
          </a:ln>
        </p:spPr>
      </p:pic>
      <p:sp>
        <p:nvSpPr>
          <p:cNvPr id="82" name="Google Shape;82;p17"/>
          <p:cNvSpPr txBox="1"/>
          <p:nvPr/>
        </p:nvSpPr>
        <p:spPr>
          <a:xfrm>
            <a:off x="403575" y="3451575"/>
            <a:ext cx="8597700" cy="155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Comic Sans MS"/>
                <a:ea typeface="Comic Sans MS"/>
                <a:cs typeface="Comic Sans MS"/>
                <a:sym typeface="Comic Sans MS"/>
              </a:rPr>
              <a:t>And remember….. there is no such thing as a bad </a:t>
            </a:r>
            <a:r>
              <a:rPr lang="en" sz="1800">
                <a:solidFill>
                  <a:srgbClr val="0070C0"/>
                </a:solidFill>
                <a:latin typeface="Comic Sans MS"/>
                <a:ea typeface="Comic Sans MS"/>
                <a:cs typeface="Comic Sans MS"/>
                <a:sym typeface="Comic Sans MS"/>
              </a:rPr>
              <a:t>Z</a:t>
            </a:r>
            <a:r>
              <a:rPr lang="en" sz="1800">
                <a:solidFill>
                  <a:srgbClr val="00B050"/>
                </a:solidFill>
                <a:latin typeface="Comic Sans MS"/>
                <a:ea typeface="Comic Sans MS"/>
                <a:cs typeface="Comic Sans MS"/>
                <a:sym typeface="Comic Sans MS"/>
              </a:rPr>
              <a:t>O</a:t>
            </a:r>
            <a:r>
              <a:rPr lang="en" sz="1800">
                <a:solidFill>
                  <a:srgbClr val="FFFF00"/>
                </a:solidFill>
                <a:latin typeface="Comic Sans MS"/>
                <a:ea typeface="Comic Sans MS"/>
                <a:cs typeface="Comic Sans MS"/>
                <a:sym typeface="Comic Sans MS"/>
              </a:rPr>
              <a:t>N</a:t>
            </a:r>
            <a:r>
              <a:rPr lang="en" sz="1800">
                <a:solidFill>
                  <a:srgbClr val="FF0000"/>
                </a:solidFill>
                <a:latin typeface="Comic Sans MS"/>
                <a:ea typeface="Comic Sans MS"/>
                <a:cs typeface="Comic Sans MS"/>
                <a:sym typeface="Comic Sans MS"/>
              </a:rPr>
              <a:t>E!</a:t>
            </a:r>
            <a:endParaRPr sz="1800">
              <a:solidFill>
                <a:srgbClr val="FF0000"/>
              </a:solidFill>
              <a:latin typeface="Comic Sans MS"/>
              <a:ea typeface="Comic Sans MS"/>
              <a:cs typeface="Comic Sans MS"/>
              <a:sym typeface="Comic Sans MS"/>
            </a:endParaRPr>
          </a:p>
          <a:p>
            <a:pPr marL="0" lvl="0" indent="0" algn="l" rtl="0">
              <a:spcBef>
                <a:spcPts val="0"/>
              </a:spcBef>
              <a:spcAft>
                <a:spcPts val="0"/>
              </a:spcAft>
              <a:buNone/>
            </a:pPr>
            <a:r>
              <a:rPr lang="en" sz="1800">
                <a:solidFill>
                  <a:srgbClr val="FF0000"/>
                </a:solidFill>
                <a:latin typeface="Comic Sans MS"/>
                <a:ea typeface="Comic Sans MS"/>
                <a:cs typeface="Comic Sans MS"/>
                <a:sym typeface="Comic Sans MS"/>
              </a:rPr>
              <a:t>Red Zone:</a:t>
            </a:r>
            <a:r>
              <a:rPr lang="en" sz="1800">
                <a:solidFill>
                  <a:schemeClr val="dk1"/>
                </a:solidFill>
                <a:latin typeface="Comic Sans MS"/>
                <a:ea typeface="Comic Sans MS"/>
                <a:cs typeface="Comic Sans MS"/>
                <a:sym typeface="Comic Sans MS"/>
              </a:rPr>
              <a:t> Is not naughty or bad</a:t>
            </a:r>
            <a:endParaRPr sz="180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None/>
            </a:pPr>
            <a:r>
              <a:rPr lang="en" sz="1800">
                <a:solidFill>
                  <a:schemeClr val="dk1"/>
                </a:solidFill>
                <a:latin typeface="Comic Sans MS"/>
                <a:ea typeface="Comic Sans MS"/>
                <a:cs typeface="Comic Sans MS"/>
                <a:sym typeface="Comic Sans MS"/>
              </a:rPr>
              <a:t>Some zones are useful such as Blue Zone for bedtime and Yellow Zone when we are excited about going on Holiday!</a:t>
            </a:r>
            <a:endParaRPr sz="1800">
              <a:solidFill>
                <a:schemeClr val="dk1"/>
              </a:solidFill>
              <a:latin typeface="Comic Sans MS"/>
              <a:ea typeface="Comic Sans MS"/>
              <a:cs typeface="Comic Sans MS"/>
              <a:sym typeface="Comic Sans MS"/>
            </a:endParaRPr>
          </a:p>
          <a:p>
            <a:pPr marL="0" lvl="0" indent="0" algn="l" rtl="0">
              <a:lnSpc>
                <a:spcPct val="90000"/>
              </a:lnSpc>
              <a:spcBef>
                <a:spcPts val="1000"/>
              </a:spcBef>
              <a:spcAft>
                <a:spcPts val="0"/>
              </a:spcAft>
              <a:buClr>
                <a:schemeClr val="dk1"/>
              </a:buClr>
              <a:buSzPts val="1100"/>
              <a:buFont typeface="Arial"/>
              <a:buNone/>
            </a:pPr>
            <a:r>
              <a:rPr lang="en" sz="1800">
                <a:solidFill>
                  <a:schemeClr val="dk1"/>
                </a:solidFill>
                <a:latin typeface="Comic Sans MS"/>
                <a:ea typeface="Comic Sans MS"/>
                <a:cs typeface="Comic Sans MS"/>
                <a:sym typeface="Comic Sans MS"/>
              </a:rPr>
              <a:t>Which Zone would be optimal for learning? </a:t>
            </a:r>
            <a:endParaRPr sz="1800">
              <a:solidFill>
                <a:schemeClr val="dk1"/>
              </a:solidFill>
              <a:latin typeface="Comic Sans MS"/>
              <a:ea typeface="Comic Sans MS"/>
              <a:cs typeface="Comic Sans MS"/>
              <a:sym typeface="Comic Sans MS"/>
            </a:endParaRPr>
          </a:p>
          <a:p>
            <a:pPr marL="0" lvl="0" indent="0" algn="l" rtl="0">
              <a:spcBef>
                <a:spcPts val="0"/>
              </a:spcBef>
              <a:spcAft>
                <a:spcPts val="0"/>
              </a:spcAft>
              <a:buNone/>
            </a:pPr>
            <a:endParaRPr sz="2040">
              <a:solidFill>
                <a:srgbClr val="FF0000"/>
              </a:solidFill>
              <a:latin typeface="Comic Sans MS"/>
              <a:ea typeface="Comic Sans MS"/>
              <a:cs typeface="Comic Sans MS"/>
              <a:sym typeface="Comic Sans MS"/>
            </a:endParaRPr>
          </a:p>
          <a:p>
            <a:pPr marL="0" lvl="0" indent="0" algn="l" rtl="0">
              <a:spcBef>
                <a:spcPts val="0"/>
              </a:spcBef>
              <a:spcAft>
                <a:spcPts val="0"/>
              </a:spcAft>
              <a:buClr>
                <a:schemeClr val="dk1"/>
              </a:buClr>
              <a:buSzPts val="990"/>
              <a:buFont typeface="Arial"/>
              <a:buNone/>
            </a:pPr>
            <a:endParaRPr sz="2040">
              <a:solidFill>
                <a:srgbClr val="FF0000"/>
              </a:solidFill>
              <a:latin typeface="Comic Sans MS"/>
              <a:ea typeface="Comic Sans MS"/>
              <a:cs typeface="Comic Sans MS"/>
              <a:sym typeface="Comic Sans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Comic Sans MS"/>
                <a:ea typeface="Comic Sans MS"/>
                <a:cs typeface="Comic Sans MS"/>
                <a:sym typeface="Comic Sans MS"/>
              </a:rPr>
              <a:t>The Blue Zone</a:t>
            </a:r>
            <a:endParaRPr>
              <a:latin typeface="Comic Sans MS"/>
              <a:ea typeface="Comic Sans MS"/>
              <a:cs typeface="Comic Sans MS"/>
              <a:sym typeface="Comic Sans MS"/>
            </a:endParaRPr>
          </a:p>
          <a:p>
            <a:pPr marL="0" lvl="0" indent="0" algn="l" rtl="0">
              <a:spcBef>
                <a:spcPts val="0"/>
              </a:spcBef>
              <a:spcAft>
                <a:spcPts val="0"/>
              </a:spcAft>
              <a:buClr>
                <a:schemeClr val="dk1"/>
              </a:buClr>
              <a:buSzPct val="131250"/>
              <a:buFont typeface="Arial"/>
              <a:buNone/>
            </a:pPr>
            <a:r>
              <a:rPr lang="en" sz="2133">
                <a:latin typeface="Comic Sans MS"/>
                <a:ea typeface="Comic Sans MS"/>
                <a:cs typeface="Comic Sans MS"/>
                <a:sym typeface="Comic Sans MS"/>
              </a:rPr>
              <a:t>Used to describe </a:t>
            </a:r>
            <a:r>
              <a:rPr lang="en" sz="2133" b="1">
                <a:latin typeface="Comic Sans MS"/>
                <a:ea typeface="Comic Sans MS"/>
                <a:cs typeface="Comic Sans MS"/>
                <a:sym typeface="Comic Sans MS"/>
              </a:rPr>
              <a:t>low states </a:t>
            </a:r>
            <a:r>
              <a:rPr lang="en" sz="2133">
                <a:latin typeface="Comic Sans MS"/>
                <a:ea typeface="Comic Sans MS"/>
                <a:cs typeface="Comic Sans MS"/>
                <a:sym typeface="Comic Sans MS"/>
              </a:rPr>
              <a:t>of alertness and down feelings.</a:t>
            </a:r>
            <a:endParaRPr sz="733"/>
          </a:p>
          <a:p>
            <a:pPr marL="0" lvl="0" indent="0" algn="l" rtl="0">
              <a:spcBef>
                <a:spcPts val="0"/>
              </a:spcBef>
              <a:spcAft>
                <a:spcPts val="0"/>
              </a:spcAft>
              <a:buNone/>
            </a:pPr>
            <a:endParaRPr sz="2133"/>
          </a:p>
        </p:txBody>
      </p:sp>
      <p:pic>
        <p:nvPicPr>
          <p:cNvPr id="88" name="Google Shape;88;p18"/>
          <p:cNvPicPr preferRelativeResize="0"/>
          <p:nvPr/>
        </p:nvPicPr>
        <p:blipFill rotWithShape="1">
          <a:blip r:embed="rId3">
            <a:alphaModFix/>
          </a:blip>
          <a:srcRect/>
          <a:stretch/>
        </p:blipFill>
        <p:spPr>
          <a:xfrm>
            <a:off x="644663" y="1480575"/>
            <a:ext cx="7854675" cy="34527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Green Zone</a:t>
            </a:r>
            <a:endParaRPr/>
          </a:p>
        </p:txBody>
      </p:sp>
      <p:sp>
        <p:nvSpPr>
          <p:cNvPr id="94" name="Google Shape;94;p19"/>
          <p:cNvSpPr txBox="1">
            <a:spLocks noGrp="1"/>
          </p:cNvSpPr>
          <p:nvPr>
            <p:ph type="body" idx="1"/>
          </p:nvPr>
        </p:nvSpPr>
        <p:spPr>
          <a:xfrm>
            <a:off x="311700" y="913425"/>
            <a:ext cx="8520600" cy="686400"/>
          </a:xfrm>
          <a:prstGeom prst="rect">
            <a:avLst/>
          </a:prstGeom>
        </p:spPr>
        <p:txBody>
          <a:bodyPr spcFirstLastPara="1" wrap="square" lIns="91425" tIns="91425" rIns="91425" bIns="91425" anchor="t" anchorCtr="0">
            <a:normAutofit fontScale="77500" lnSpcReduction="20000"/>
          </a:bodyPr>
          <a:lstStyle/>
          <a:p>
            <a:pPr marL="0" lvl="0" indent="0" algn="ctr" rtl="0">
              <a:lnSpc>
                <a:spcPct val="100000"/>
              </a:lnSpc>
              <a:spcBef>
                <a:spcPts val="0"/>
              </a:spcBef>
              <a:spcAft>
                <a:spcPts val="0"/>
              </a:spcAft>
              <a:buClr>
                <a:schemeClr val="dk1"/>
              </a:buClr>
              <a:buSzPct val="100000"/>
              <a:buFont typeface="Arial"/>
              <a:buNone/>
            </a:pPr>
            <a:r>
              <a:rPr lang="en" sz="2800">
                <a:solidFill>
                  <a:schemeClr val="dk1"/>
                </a:solidFill>
                <a:latin typeface="Comic Sans MS"/>
                <a:ea typeface="Comic Sans MS"/>
                <a:cs typeface="Comic Sans MS"/>
                <a:sym typeface="Comic Sans MS"/>
              </a:rPr>
              <a:t>Used to describe </a:t>
            </a:r>
            <a:r>
              <a:rPr lang="en" sz="2800" b="1">
                <a:solidFill>
                  <a:schemeClr val="dk1"/>
                </a:solidFill>
                <a:latin typeface="Comic Sans MS"/>
                <a:ea typeface="Comic Sans MS"/>
                <a:cs typeface="Comic Sans MS"/>
                <a:sym typeface="Comic Sans MS"/>
              </a:rPr>
              <a:t>calm states </a:t>
            </a:r>
            <a:r>
              <a:rPr lang="en" sz="2800">
                <a:solidFill>
                  <a:schemeClr val="dk1"/>
                </a:solidFill>
                <a:latin typeface="Comic Sans MS"/>
                <a:ea typeface="Comic Sans MS"/>
                <a:cs typeface="Comic Sans MS"/>
                <a:sym typeface="Comic Sans MS"/>
              </a:rPr>
              <a:t>of alertness.</a:t>
            </a:r>
            <a:endParaRPr sz="1400">
              <a:solidFill>
                <a:schemeClr val="dk1"/>
              </a:solidFill>
            </a:endParaRPr>
          </a:p>
          <a:p>
            <a:pPr marL="0" lvl="0" indent="0" algn="l" rtl="0">
              <a:spcBef>
                <a:spcPts val="0"/>
              </a:spcBef>
              <a:spcAft>
                <a:spcPts val="1200"/>
              </a:spcAft>
              <a:buNone/>
            </a:pPr>
            <a:endParaRPr/>
          </a:p>
        </p:txBody>
      </p:sp>
      <p:pic>
        <p:nvPicPr>
          <p:cNvPr id="95" name="Google Shape;95;p19"/>
          <p:cNvPicPr preferRelativeResize="0"/>
          <p:nvPr/>
        </p:nvPicPr>
        <p:blipFill rotWithShape="1">
          <a:blip r:embed="rId3">
            <a:alphaModFix/>
          </a:blip>
          <a:srcRect/>
          <a:stretch/>
        </p:blipFill>
        <p:spPr>
          <a:xfrm>
            <a:off x="948475" y="1354025"/>
            <a:ext cx="6705301" cy="36000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Yellow Zone</a:t>
            </a:r>
            <a:endParaRPr/>
          </a:p>
        </p:txBody>
      </p:sp>
      <p:sp>
        <p:nvSpPr>
          <p:cNvPr id="101" name="Google Shape;101;p20"/>
          <p:cNvSpPr txBox="1">
            <a:spLocks noGrp="1"/>
          </p:cNvSpPr>
          <p:nvPr>
            <p:ph type="body" idx="1"/>
          </p:nvPr>
        </p:nvSpPr>
        <p:spPr>
          <a:xfrm>
            <a:off x="311700" y="1017725"/>
            <a:ext cx="8520600" cy="7944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2800"/>
              <a:buFont typeface="Arial"/>
              <a:buNone/>
            </a:pPr>
            <a:r>
              <a:rPr lang="en" sz="2100">
                <a:solidFill>
                  <a:schemeClr val="dk1"/>
                </a:solidFill>
                <a:latin typeface="Comic Sans MS"/>
                <a:ea typeface="Comic Sans MS"/>
                <a:cs typeface="Comic Sans MS"/>
                <a:sym typeface="Comic Sans MS"/>
              </a:rPr>
              <a:t>Used to describe</a:t>
            </a:r>
            <a:r>
              <a:rPr lang="en" sz="2100" b="1">
                <a:solidFill>
                  <a:schemeClr val="dk1"/>
                </a:solidFill>
                <a:latin typeface="Comic Sans MS"/>
                <a:ea typeface="Comic Sans MS"/>
                <a:cs typeface="Comic Sans MS"/>
                <a:sym typeface="Comic Sans MS"/>
              </a:rPr>
              <a:t> heightened </a:t>
            </a:r>
            <a:r>
              <a:rPr lang="en" sz="2100">
                <a:solidFill>
                  <a:schemeClr val="dk1"/>
                </a:solidFill>
                <a:latin typeface="Comic Sans MS"/>
                <a:ea typeface="Comic Sans MS"/>
                <a:cs typeface="Comic Sans MS"/>
                <a:sym typeface="Comic Sans MS"/>
              </a:rPr>
              <a:t>state of alertness; however we have some control</a:t>
            </a:r>
            <a:endParaRPr sz="1100"/>
          </a:p>
        </p:txBody>
      </p:sp>
      <p:pic>
        <p:nvPicPr>
          <p:cNvPr id="102" name="Google Shape;102;p20"/>
          <p:cNvPicPr preferRelativeResize="0"/>
          <p:nvPr/>
        </p:nvPicPr>
        <p:blipFill rotWithShape="1">
          <a:blip r:embed="rId3">
            <a:alphaModFix/>
          </a:blip>
          <a:srcRect/>
          <a:stretch/>
        </p:blipFill>
        <p:spPr>
          <a:xfrm>
            <a:off x="925375" y="1812125"/>
            <a:ext cx="7381926" cy="3230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The Red Zone</a:t>
            </a:r>
            <a:endParaRPr/>
          </a:p>
        </p:txBody>
      </p:sp>
      <p:sp>
        <p:nvSpPr>
          <p:cNvPr id="108" name="Google Shape;108;p21"/>
          <p:cNvSpPr txBox="1">
            <a:spLocks noGrp="1"/>
          </p:cNvSpPr>
          <p:nvPr>
            <p:ph type="body" idx="1"/>
          </p:nvPr>
        </p:nvSpPr>
        <p:spPr>
          <a:xfrm>
            <a:off x="273150" y="982825"/>
            <a:ext cx="8520600" cy="962100"/>
          </a:xfrm>
          <a:prstGeom prst="rect">
            <a:avLst/>
          </a:prstGeom>
        </p:spPr>
        <p:txBody>
          <a:bodyPr spcFirstLastPara="1" wrap="square" lIns="91425" tIns="91425" rIns="91425" bIns="91425" anchor="t" anchorCtr="0">
            <a:normAutofit/>
          </a:bodyPr>
          <a:lstStyle/>
          <a:p>
            <a:pPr marL="0" lvl="0" indent="0" algn="l" rtl="0">
              <a:lnSpc>
                <a:spcPct val="90000"/>
              </a:lnSpc>
              <a:spcBef>
                <a:spcPts val="0"/>
              </a:spcBef>
              <a:spcAft>
                <a:spcPts val="0"/>
              </a:spcAft>
              <a:buClr>
                <a:schemeClr val="dk1"/>
              </a:buClr>
              <a:buSzPts val="2800"/>
              <a:buFont typeface="Arial"/>
              <a:buNone/>
            </a:pPr>
            <a:r>
              <a:rPr lang="en" sz="2200">
                <a:solidFill>
                  <a:schemeClr val="dk1"/>
                </a:solidFill>
                <a:latin typeface="Comic Sans MS"/>
                <a:ea typeface="Comic Sans MS"/>
                <a:cs typeface="Comic Sans MS"/>
                <a:sym typeface="Comic Sans MS"/>
              </a:rPr>
              <a:t>Used to describe </a:t>
            </a:r>
            <a:r>
              <a:rPr lang="en" sz="2200" b="1">
                <a:solidFill>
                  <a:schemeClr val="dk1"/>
                </a:solidFill>
                <a:latin typeface="Comic Sans MS"/>
                <a:ea typeface="Comic Sans MS"/>
                <a:cs typeface="Comic Sans MS"/>
                <a:sym typeface="Comic Sans MS"/>
              </a:rPr>
              <a:t>extremely heightened </a:t>
            </a:r>
            <a:r>
              <a:rPr lang="en" sz="2200">
                <a:solidFill>
                  <a:schemeClr val="dk1"/>
                </a:solidFill>
                <a:latin typeface="Comic Sans MS"/>
                <a:ea typeface="Comic Sans MS"/>
                <a:cs typeface="Comic Sans MS"/>
                <a:sym typeface="Comic Sans MS"/>
              </a:rPr>
              <a:t>states of alertness and intense emotions. </a:t>
            </a:r>
            <a:endParaRPr sz="1200"/>
          </a:p>
        </p:txBody>
      </p:sp>
      <p:pic>
        <p:nvPicPr>
          <p:cNvPr id="109" name="Google Shape;109;p21"/>
          <p:cNvPicPr preferRelativeResize="0"/>
          <p:nvPr/>
        </p:nvPicPr>
        <p:blipFill rotWithShape="1">
          <a:blip r:embed="rId3">
            <a:alphaModFix/>
          </a:blip>
          <a:srcRect/>
          <a:stretch/>
        </p:blipFill>
        <p:spPr>
          <a:xfrm>
            <a:off x="1496025" y="1756650"/>
            <a:ext cx="6539250" cy="30827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846</Words>
  <Application>Microsoft Office PowerPoint</Application>
  <PresentationFormat>On-screen Show (16:9)</PresentationFormat>
  <Paragraphs>86</Paragraphs>
  <Slides>15</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Comic Sans MS</vt:lpstr>
      <vt:lpstr>Simple Light</vt:lpstr>
      <vt:lpstr>PowerPoint Presentation</vt:lpstr>
      <vt:lpstr>THE ZONES OF REGULATION</vt:lpstr>
      <vt:lpstr>PowerPoint Presentation</vt:lpstr>
      <vt:lpstr>What are the Zones?</vt:lpstr>
      <vt:lpstr>          THE ZONES OF REGULATION</vt:lpstr>
      <vt:lpstr>The Blue Zone Used to describe low states of alertness and down feelings. </vt:lpstr>
      <vt:lpstr>The Green Zone</vt:lpstr>
      <vt:lpstr>The Yellow Zone</vt:lpstr>
      <vt:lpstr>The Red Zone</vt:lpstr>
      <vt:lpstr>PowerPoint Presentation</vt:lpstr>
      <vt:lpstr>Toolbox </vt:lpstr>
      <vt:lpstr>How can you support your child at home?</vt:lpstr>
      <vt:lpstr>  Co-Regulation: Children often copy and turn to their trusted adults to help  Them manage big and difficult feelings. How we talk to children impacts their nervous system. </vt:lpstr>
      <vt:lpstr>PowerPoint Presentation</vt:lpstr>
      <vt:lpstr>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Amy Kent</cp:lastModifiedBy>
  <cp:revision>2</cp:revision>
  <dcterms:modified xsi:type="dcterms:W3CDTF">2025-11-07T12:36:05Z</dcterms:modified>
</cp:coreProperties>
</file>